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597" r:id="rId2"/>
    <p:sldId id="610" r:id="rId3"/>
    <p:sldId id="650" r:id="rId4"/>
    <p:sldId id="672" r:id="rId5"/>
    <p:sldId id="671" r:id="rId6"/>
    <p:sldId id="654" r:id="rId7"/>
    <p:sldId id="655" r:id="rId8"/>
    <p:sldId id="664" r:id="rId9"/>
    <p:sldId id="665" r:id="rId10"/>
    <p:sldId id="656" r:id="rId11"/>
    <p:sldId id="658" r:id="rId12"/>
    <p:sldId id="666" r:id="rId13"/>
    <p:sldId id="657" r:id="rId14"/>
    <p:sldId id="611" r:id="rId15"/>
    <p:sldId id="651" r:id="rId16"/>
    <p:sldId id="652" r:id="rId17"/>
    <p:sldId id="612" r:id="rId18"/>
    <p:sldId id="653" r:id="rId19"/>
    <p:sldId id="613" r:id="rId20"/>
    <p:sldId id="614" r:id="rId21"/>
    <p:sldId id="615" r:id="rId22"/>
    <p:sldId id="616" r:id="rId23"/>
    <p:sldId id="618" r:id="rId24"/>
    <p:sldId id="659" r:id="rId25"/>
    <p:sldId id="660" r:id="rId26"/>
    <p:sldId id="629" r:id="rId27"/>
    <p:sldId id="662" r:id="rId28"/>
    <p:sldId id="663" r:id="rId29"/>
    <p:sldId id="638" r:id="rId30"/>
    <p:sldId id="667" r:id="rId31"/>
    <p:sldId id="637" r:id="rId32"/>
    <p:sldId id="668" r:id="rId33"/>
    <p:sldId id="648" r:id="rId34"/>
    <p:sldId id="639" r:id="rId35"/>
    <p:sldId id="630" r:id="rId36"/>
    <p:sldId id="631" r:id="rId37"/>
    <p:sldId id="669" r:id="rId38"/>
    <p:sldId id="670" r:id="rId39"/>
    <p:sldId id="640" r:id="rId40"/>
    <p:sldId id="642" r:id="rId41"/>
    <p:sldId id="632" r:id="rId42"/>
    <p:sldId id="643" r:id="rId43"/>
    <p:sldId id="64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69C66C8-1C40-4666-8999-6C4ACD6B733D}">
          <p14:sldIdLst/>
        </p14:section>
        <p14:section name="Summary" id="{4456C76D-F905-488F-A9F1-92791C4172BC}">
          <p14:sldIdLst>
            <p14:sldId id="597"/>
            <p14:sldId id="610"/>
            <p14:sldId id="650"/>
            <p14:sldId id="672"/>
            <p14:sldId id="671"/>
            <p14:sldId id="654"/>
            <p14:sldId id="655"/>
            <p14:sldId id="664"/>
            <p14:sldId id="665"/>
            <p14:sldId id="656"/>
            <p14:sldId id="658"/>
            <p14:sldId id="666"/>
            <p14:sldId id="657"/>
            <p14:sldId id="611"/>
            <p14:sldId id="651"/>
            <p14:sldId id="652"/>
            <p14:sldId id="612"/>
            <p14:sldId id="653"/>
            <p14:sldId id="613"/>
            <p14:sldId id="614"/>
            <p14:sldId id="615"/>
            <p14:sldId id="616"/>
            <p14:sldId id="618"/>
            <p14:sldId id="659"/>
            <p14:sldId id="660"/>
            <p14:sldId id="629"/>
            <p14:sldId id="662"/>
            <p14:sldId id="663"/>
            <p14:sldId id="638"/>
            <p14:sldId id="667"/>
            <p14:sldId id="637"/>
            <p14:sldId id="668"/>
            <p14:sldId id="648"/>
            <p14:sldId id="639"/>
            <p14:sldId id="630"/>
            <p14:sldId id="631"/>
            <p14:sldId id="669"/>
            <p14:sldId id="670"/>
            <p14:sldId id="640"/>
            <p14:sldId id="642"/>
            <p14:sldId id="632"/>
            <p14:sldId id="643"/>
            <p14:sldId id="6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成" initials="柏成" lastIdx="5" clrIdx="0">
    <p:extLst>
      <p:ext uri="{19B8F6BF-5375-455C-9EA6-DF929625EA0E}">
        <p15:presenceInfo xmlns:p15="http://schemas.microsoft.com/office/powerpoint/2012/main" userId="d3d96c8541c39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834"/>
    <a:srgbClr val="FFFFFF"/>
    <a:srgbClr val="4472C4"/>
    <a:srgbClr val="00AE4C"/>
    <a:srgbClr val="ED5955"/>
    <a:srgbClr val="F17A77"/>
    <a:srgbClr val="9F5FCF"/>
    <a:srgbClr val="FF9966"/>
    <a:srgbClr val="4D4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214" autoAdjust="0"/>
  </p:normalViewPr>
  <p:slideViewPr>
    <p:cSldViewPr snapToGrid="0">
      <p:cViewPr>
        <p:scale>
          <a:sx n="100" d="100"/>
          <a:sy n="100" d="100"/>
        </p:scale>
        <p:origin x="619" y="120"/>
      </p:cViewPr>
      <p:guideLst/>
    </p:cSldViewPr>
  </p:slideViewPr>
  <p:outlineViewPr>
    <p:cViewPr>
      <p:scale>
        <a:sx n="33" d="100"/>
        <a:sy n="33" d="100"/>
      </p:scale>
      <p:origin x="0" y="-62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51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6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一個深度學習模型，本質上可以視為是許多非線性轉換的函數</a:t>
            </a:r>
            <a:r>
              <a:rPr lang="en-US" altLang="zh-TW" dirty="0"/>
              <a:t>F</a:t>
            </a:r>
            <a:r>
              <a:rPr lang="zh-TW" altLang="en-US" dirty="0"/>
              <a:t>的耦合</a:t>
            </a:r>
          </a:p>
        </p:txBody>
      </p:sp>
    </p:spTree>
    <p:extLst>
      <p:ext uri="{BB962C8B-B14F-4D97-AF65-F5344CB8AC3E}">
        <p14:creationId xmlns:p14="http://schemas.microsoft.com/office/powerpoint/2010/main" val="267726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一個深度學習模型，本質上可以視為是許多非線性轉換的函數</a:t>
            </a:r>
            <a:r>
              <a:rPr lang="en-US" altLang="zh-TW" dirty="0"/>
              <a:t>F</a:t>
            </a:r>
            <a:r>
              <a:rPr lang="zh-TW" altLang="en-US" dirty="0"/>
              <a:t>的耦合</a:t>
            </a:r>
          </a:p>
        </p:txBody>
      </p:sp>
    </p:spTree>
    <p:extLst>
      <p:ext uri="{BB962C8B-B14F-4D97-AF65-F5344CB8AC3E}">
        <p14:creationId xmlns:p14="http://schemas.microsoft.com/office/powerpoint/2010/main" val="157773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18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193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55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3993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400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ysClr val="windowText" lastClr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子彈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800"/>
              <a:buFont typeface="Wingdings" panose="05000000000000000000" pitchFamily="2" charset="2"/>
              <a:buNone/>
              <a:defRPr sz="27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900"/>
              <a:buFont typeface="Wingdings" panose="05000000000000000000" pitchFamily="2" charset="2"/>
              <a:buNone/>
              <a:defRPr sz="1050" b="1">
                <a:solidFill>
                  <a:sysClr val="windowText" lastClr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748000" cy="3632888"/>
          </a:xfrm>
        </p:spPr>
        <p:txBody>
          <a:bodyPr/>
          <a:lstStyle>
            <a:lvl1pPr marL="457200" indent="-361950" algn="just">
              <a:buClrTx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1pPr>
            <a:lvl2pPr marL="914400" indent="-342900" algn="just">
              <a:buClrTx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2pPr>
            <a:lvl3pPr marL="1371600" indent="-323850" algn="just">
              <a:buClrTx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3pPr>
            <a:lvl4pPr marL="1828800" indent="-317500" algn="just">
              <a:buClrTx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4pPr>
            <a:lvl5pPr marL="2286000" indent="-317500" algn="just">
              <a:buClrTx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165BE7-063E-427F-8957-1403F5A3F643}"/>
              </a:ext>
            </a:extLst>
          </p:cNvPr>
          <p:cNvCxnSpPr/>
          <p:nvPr userDrawn="1"/>
        </p:nvCxnSpPr>
        <p:spPr>
          <a:xfrm>
            <a:off x="202128" y="857884"/>
            <a:ext cx="62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049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0924E9-CDF6-4D4B-BAD5-2989D4575F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4EC23E-B219-495C-A110-05A904467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CD0659-03A7-4BEB-81A2-9F8DE4D34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數字-無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85230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2000"/>
            </a:lvl1pPr>
            <a:lvl2pPr>
              <a:buSzPct val="100000"/>
              <a:buFont typeface="+mj-lt"/>
              <a:buAutoNum type="arabicPeriod"/>
              <a:defRPr sz="2000"/>
            </a:lvl2pPr>
            <a:lvl3pPr marL="1390650" indent="-342900">
              <a:buFont typeface="+mj-lt"/>
              <a:buAutoNum type="arabicPeriod"/>
              <a:defRPr sz="1400"/>
            </a:lvl3pPr>
            <a:lvl4pPr marL="1854200" indent="-342900">
              <a:buFont typeface="+mj-lt"/>
              <a:buAutoNum type="arabicPeriod"/>
              <a:defRPr sz="1400"/>
            </a:lvl4pPr>
            <a:lvl5pPr marL="23114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2883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90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17881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67" r:id="rId4"/>
    <p:sldLayoutId id="2147483666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2.png"/><Relationship Id="rId5" Type="http://schemas.openxmlformats.org/officeDocument/2006/relationships/image" Target="../media/image320.png"/><Relationship Id="rId10" Type="http://schemas.openxmlformats.org/officeDocument/2006/relationships/image" Target="../media/image39.png"/><Relationship Id="rId4" Type="http://schemas.openxmlformats.org/officeDocument/2006/relationships/image" Target="../media/image310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12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4.png"/><Relationship Id="rId5" Type="http://schemas.openxmlformats.org/officeDocument/2006/relationships/image" Target="../media/image320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3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3.png"/><Relationship Id="rId5" Type="http://schemas.openxmlformats.org/officeDocument/2006/relationships/image" Target="../media/image310.png"/><Relationship Id="rId1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36.jpe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microsoft.com/office/2007/relationships/hdphoto" Target="../media/hdphoto1.wdp"/><Relationship Id="rId1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330.png"/><Relationship Id="rId12" Type="http://schemas.openxmlformats.org/officeDocument/2006/relationships/image" Target="../media/image43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7.png"/><Relationship Id="rId5" Type="http://schemas.openxmlformats.org/officeDocument/2006/relationships/image" Target="../media/image310.png"/><Relationship Id="rId15" Type="http://schemas.microsoft.com/office/2007/relationships/hdphoto" Target="../media/hdphoto2.wdp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36.jpeg"/><Relationship Id="rId1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12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8.png"/><Relationship Id="rId5" Type="http://schemas.openxmlformats.org/officeDocument/2006/relationships/image" Target="../media/image320.png"/><Relationship Id="rId15" Type="http://schemas.openxmlformats.org/officeDocument/2006/relationships/image" Target="../media/image42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3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89B143-9641-401A-A88F-2F72B0D85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Demystifying T1-MRI to FDG</a:t>
            </a:r>
            <a:r>
              <a:rPr lang="en-US" altLang="zh-TW" sz="2800" b="1" baseline="30000" dirty="0">
                <a:solidFill>
                  <a:schemeClr val="tx1"/>
                </a:solidFill>
              </a:rPr>
              <a:t>18</a:t>
            </a:r>
            <a:r>
              <a:rPr lang="en-US" altLang="zh-TW" sz="2800" b="1" dirty="0">
                <a:solidFill>
                  <a:schemeClr val="tx1"/>
                </a:solidFill>
              </a:rPr>
              <a:t>-PET Image Translation via Representational Similarity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D82B9507-CC69-4A60-8C6C-5AA3FF9BD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4525" y="2734185"/>
            <a:ext cx="5314950" cy="14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Chia-Hsiang Kao, Yong-Sheng Chen, Li-Fen Chen, and Wei-Chen Chiu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National Yang Ming Chiao Tung University, Taiwan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Student Travel Award in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24</a:t>
            </a:r>
            <a:r>
              <a:rPr lang="en-US" altLang="zh-TW" sz="1200" b="0" i="0" baseline="30000" dirty="0">
                <a:solidFill>
                  <a:schemeClr val="tx1"/>
                </a:solidFill>
                <a:effectLst/>
                <a:latin typeface="+mn-lt"/>
              </a:rPr>
              <a:t>th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 International Conference on Medical Image Computing and Computer Assisted Intervention (MICCAI)</a:t>
            </a: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Presenter: Chia-Hsiang Kao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Supervisor: Chiu-Ming Ho, M.D., Ph.D.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7FD29B1-90B3-4BB4-B54A-30E31523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2"/>
          <a:stretch/>
        </p:blipFill>
        <p:spPr>
          <a:xfrm>
            <a:off x="1602671" y="330713"/>
            <a:ext cx="5781901" cy="13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D798C26-FEFE-4B1E-89C2-F002733A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D8E89DF3-5FA2-4F29-AFD8-B3CDFB34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1" name="圖片 20" descr="一張含有 文字, 男人, 個人, 套裝 的圖片&#10;&#10;自動產生的描述">
            <a:extLst>
              <a:ext uri="{FF2B5EF4-FFF2-40B4-BE49-F238E27FC236}">
                <a16:creationId xmlns:a16="http://schemas.microsoft.com/office/drawing/2014/main" id="{7696A409-6420-4E19-B130-697E49EA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41" y="3091699"/>
            <a:ext cx="1946437" cy="1949464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0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628958" y="1969611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7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86886"/>
              </p:ext>
            </p:extLst>
          </p:nvPr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DA34713-2656-42DC-9E30-945CF4D73EF6}"/>
              </a:ext>
            </a:extLst>
          </p:cNvPr>
          <p:cNvSpPr/>
          <p:nvPr/>
        </p:nvSpPr>
        <p:spPr>
          <a:xfrm>
            <a:off x="4665875" y="901697"/>
            <a:ext cx="4033518" cy="4125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9416CC-62BE-49EC-A1CA-DFB92A97CFAD}"/>
              </a:ext>
            </a:extLst>
          </p:cNvPr>
          <p:cNvSpPr/>
          <p:nvPr/>
        </p:nvSpPr>
        <p:spPr>
          <a:xfrm>
            <a:off x="2204753" y="4143442"/>
            <a:ext cx="4033518" cy="91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395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0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image 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47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3112CC-822D-4EA6-9A89-EED83ADF96B6}"/>
              </a:ext>
            </a:extLst>
          </p:cNvPr>
          <p:cNvSpPr/>
          <p:nvPr/>
        </p:nvSpPr>
        <p:spPr>
          <a:xfrm>
            <a:off x="2881631" y="1083135"/>
            <a:ext cx="6125625" cy="304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C43D34-A7BF-4585-B5AF-A857F52A1531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B396E7-B2FD-4953-8625-2B428FE31A7A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178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 Synthetic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570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891E6-0C09-4DE5-A3D9-78D64A2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351123-9C5A-4EB0-B26F-A13BEBF8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CF96B7-EBA1-4BC3-B8EC-DFFC7336AC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6517" y="869950"/>
            <a:ext cx="6954754" cy="36322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E3746E-74B3-4D9A-9C6D-38FF2AD3BAE1}"/>
              </a:ext>
            </a:extLst>
          </p:cNvPr>
          <p:cNvSpPr/>
          <p:nvPr/>
        </p:nvSpPr>
        <p:spPr>
          <a:xfrm>
            <a:off x="2039815" y="869950"/>
            <a:ext cx="991773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D6839-DD10-4E03-A7FD-93F7DB40E243}"/>
              </a:ext>
            </a:extLst>
          </p:cNvPr>
          <p:cNvSpPr/>
          <p:nvPr/>
        </p:nvSpPr>
        <p:spPr>
          <a:xfrm>
            <a:off x="3031588" y="869950"/>
            <a:ext cx="1978178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9BA533-0D61-4DBF-8D5E-4D2AFDCE3B97}"/>
              </a:ext>
            </a:extLst>
          </p:cNvPr>
          <p:cNvSpPr/>
          <p:nvPr/>
        </p:nvSpPr>
        <p:spPr>
          <a:xfrm>
            <a:off x="5009766" y="869950"/>
            <a:ext cx="1967132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FCC16-DC4A-4D21-8297-178DA489BD90}"/>
              </a:ext>
            </a:extLst>
          </p:cNvPr>
          <p:cNvSpPr txBox="1"/>
          <p:nvPr/>
        </p:nvSpPr>
        <p:spPr>
          <a:xfrm>
            <a:off x="6854173" y="446097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Conventional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A2FFC3-924F-41C3-A4A9-0B0544B88142}"/>
              </a:ext>
            </a:extLst>
          </p:cNvPr>
          <p:cNvSpPr txBox="1"/>
          <p:nvPr/>
        </p:nvSpPr>
        <p:spPr>
          <a:xfrm>
            <a:off x="2039815" y="446097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Latest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61EC6-4BA9-4B41-9B95-A7D5780B9B2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1794" y="4614863"/>
            <a:ext cx="41423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7FFE0-09F3-4757-B159-BDF0DFE00248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39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the </a:t>
            </a:r>
            <a:r>
              <a:rPr lang="en-US" altLang="zh-TW" sz="2000" b="1" u="sng" dirty="0"/>
              <a:t>recognition of brain tissue types and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8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However, there are several major concerns when it comes to clinical applications.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CFCE7-33D9-4AD2-BE53-62983EEFA2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distributional biases (population, organs, diseases).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systemic biases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(scanning devices and protocols, preprocessing techniques).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out-of-distribution cases, noise and adversarial perturbations.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Lungs Icon | Medical Health Iconset | GraphicLoads">
            <a:extLst>
              <a:ext uri="{FF2B5EF4-FFF2-40B4-BE49-F238E27FC236}">
                <a16:creationId xmlns:a16="http://schemas.microsoft.com/office/drawing/2014/main" id="{3ACB54CB-633C-4639-AF3B-CF9D9807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19" y="157931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brain icon - Free black brain icons">
            <a:extLst>
              <a:ext uri="{FF2B5EF4-FFF2-40B4-BE49-F238E27FC236}">
                <a16:creationId xmlns:a16="http://schemas.microsoft.com/office/drawing/2014/main" id="{439335C2-9F05-45FD-A0C3-2B6F4223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05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d age - icon by Adioma">
            <a:extLst>
              <a:ext uri="{FF2B5EF4-FFF2-40B4-BE49-F238E27FC236}">
                <a16:creationId xmlns:a16="http://schemas.microsoft.com/office/drawing/2014/main" id="{4C595233-88D0-492C-B3C2-EABBAA9E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8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by Icons - Download 143 Free Baby icons here">
            <a:extLst>
              <a:ext uri="{FF2B5EF4-FFF2-40B4-BE49-F238E27FC236}">
                <a16:creationId xmlns:a16="http://schemas.microsoft.com/office/drawing/2014/main" id="{1C84AC2F-7A11-4506-8AA0-D6BF9980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0" y="15796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RI Scan icon PNG and SVG Vector Free Download">
            <a:extLst>
              <a:ext uri="{FF2B5EF4-FFF2-40B4-BE49-F238E27FC236}">
                <a16:creationId xmlns:a16="http://schemas.microsoft.com/office/drawing/2014/main" id="{F335710C-5406-4EF7-ABC0-1137E2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2" y="3247838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, logo Free Icon - Icon-Icons.com">
            <a:extLst>
              <a:ext uri="{FF2B5EF4-FFF2-40B4-BE49-F238E27FC236}">
                <a16:creationId xmlns:a16="http://schemas.microsoft.com/office/drawing/2014/main" id="{C2BB6EEF-708D-4E6B-B1B2-4E4BAD00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1" y="324783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Philips Vector SVG Icon - SVG Repo">
            <a:extLst>
              <a:ext uri="{FF2B5EF4-FFF2-40B4-BE49-F238E27FC236}">
                <a16:creationId xmlns:a16="http://schemas.microsoft.com/office/drawing/2014/main" id="{1B9ADF91-0D76-4987-9851-6081BA49B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7735" y="30328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8" descr="Philips Vector SVG Icon - SVG Repo">
            <a:extLst>
              <a:ext uri="{FF2B5EF4-FFF2-40B4-BE49-F238E27FC236}">
                <a16:creationId xmlns:a16="http://schemas.microsoft.com/office/drawing/2014/main" id="{FC10DC21-0313-4261-B7B6-17C2FAD4B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135" y="31852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Philips  free icon">
            <a:extLst>
              <a:ext uri="{FF2B5EF4-FFF2-40B4-BE49-F238E27FC236}">
                <a16:creationId xmlns:a16="http://schemas.microsoft.com/office/drawing/2014/main" id="{1F187E3A-88CE-491C-AC1C-A5707448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3216554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AA76603-F12E-46D6-BC9C-1E1CA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136845"/>
            <a:ext cx="3611799" cy="2140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167D0-4845-473E-BD2D-2856B995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61" y="1136846"/>
            <a:ext cx="3245473" cy="125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BFAFD0-EDDA-4F66-B729-2DB97C7F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7720" r="25465" b="22672"/>
          <a:stretch/>
        </p:blipFill>
        <p:spPr>
          <a:xfrm>
            <a:off x="4184761" y="2508981"/>
            <a:ext cx="3246120" cy="768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1A459-BA6E-4926-86F9-641FD56F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4" y="3462126"/>
            <a:ext cx="3582607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674564-5E07-442C-8959-8B940E08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91" y="3462126"/>
            <a:ext cx="4368676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91C8932-CD91-482F-B602-6557139E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92" y="1130947"/>
            <a:ext cx="5304305" cy="2587641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59B8933-FD03-4339-B8E1-0B18B5BD9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318" y="2967877"/>
            <a:ext cx="5410137" cy="1936336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2B32B29-8FDE-4864-A886-05B473A52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381" y="1130947"/>
            <a:ext cx="6250075" cy="1822939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Even more, </a:t>
            </a:r>
            <a:r>
              <a:rPr lang="en-US" altLang="zh-TW" dirty="0">
                <a:solidFill>
                  <a:schemeClr val="tx1"/>
                </a:solidFill>
              </a:rPr>
              <a:t>deep learning models remain black-box for most AI scientists.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How do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C947A636-1D4B-4470-8B41-2CBC0366C5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004E47-5103-4801-8E2D-E06DBB10ED7E}"/>
              </a:ext>
            </a:extLst>
          </p:cNvPr>
          <p:cNvSpPr/>
          <p:nvPr/>
        </p:nvSpPr>
        <p:spPr>
          <a:xfrm>
            <a:off x="2932176" y="1414272"/>
            <a:ext cx="1804416" cy="1804416"/>
          </a:xfrm>
          <a:prstGeom prst="ellipse">
            <a:avLst/>
          </a:prstGeom>
          <a:solidFill>
            <a:srgbClr val="56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93CAB6-3F9F-431D-AF35-97755309F845}"/>
              </a:ext>
            </a:extLst>
          </p:cNvPr>
          <p:cNvSpPr/>
          <p:nvPr/>
        </p:nvSpPr>
        <p:spPr>
          <a:xfrm>
            <a:off x="4572000" y="2895540"/>
            <a:ext cx="1478565" cy="1493580"/>
          </a:xfrm>
          <a:prstGeom prst="ellipse">
            <a:avLst/>
          </a:prstGeom>
          <a:solidFill>
            <a:srgbClr val="333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/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48006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How do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1AB454D6-1B5F-47A0-AD9B-6A94DAE5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8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We can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76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We can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tens of millions of parameters. As a result, it is hard to understand the inner working mechanism of these models. </a:t>
            </a:r>
          </a:p>
          <a:p>
            <a:pPr marL="95250" indent="0">
              <a:buNone/>
            </a:pPr>
            <a:r>
              <a:rPr lang="en-US" altLang="zh-TW" sz="1800" dirty="0"/>
              <a:t>Intuition.</a:t>
            </a:r>
          </a:p>
          <a:p>
            <a:r>
              <a:rPr lang="en-US" altLang="zh-TW" sz="1800" dirty="0"/>
              <a:t>Does the model </a:t>
            </a:r>
            <a:r>
              <a:rPr lang="en-US" altLang="zh-TW" sz="1800" dirty="0">
                <a:highlight>
                  <a:srgbClr val="FFFF00"/>
                </a:highlight>
              </a:rPr>
              <a:t>extract brain tissue type information</a:t>
            </a:r>
            <a:r>
              <a:rPr lang="en-US" altLang="zh-TW" sz="1800" dirty="0"/>
              <a:t> during the translation process?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585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</p:spPr>
            <p:txBody>
              <a:bodyPr/>
              <a:lstStyle/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>
                    <a:solidFill>
                      <a:schemeClr val="tx1"/>
                    </a:solidFill>
                  </a:rPr>
                  <a:t>Dataset</a:t>
                </a:r>
                <a:endParaRPr lang="en-US" altLang="zh-TW" sz="1400" dirty="0"/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Obtain </a:t>
                </a:r>
                <a:r>
                  <a:rPr lang="en-US" altLang="zh-TW" sz="1400" b="1" u="sng" dirty="0"/>
                  <a:t>1300+ MRI-PET paired data</a:t>
                </a:r>
                <a:r>
                  <a:rPr lang="en-US" altLang="zh-TW" sz="1400" b="1" dirty="0"/>
                  <a:t> </a:t>
                </a:r>
                <a:r>
                  <a:rPr lang="en-US" altLang="zh-TW" sz="1400" dirty="0"/>
                  <a:t>from Alzheimer's Disease Neuroimaging Initiative (ADNI), composed of brain </a:t>
                </a:r>
                <a:r>
                  <a:rPr lang="en-US" altLang="zh-TW" sz="1400" b="1" u="sng" dirty="0"/>
                  <a:t>images from cognitive normal people and patients with mild cognitive impairment or Alzheimer’s disease</a:t>
                </a:r>
                <a:r>
                  <a:rPr lang="en-US" altLang="zh-TW" sz="1400" dirty="0"/>
                  <a:t>. (International, multi-center, standard preprocessing procedures)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Preprocess data according to the standard method with SPM software.</a:t>
                </a:r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Deep learning model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Adopt a widely-used 2D </a:t>
                </a:r>
                <a:r>
                  <a:rPr lang="en-US" altLang="zh-TW" sz="1400" dirty="0" err="1"/>
                  <a:t>Unet</a:t>
                </a:r>
                <a:r>
                  <a:rPr lang="en-US" altLang="zh-TW" sz="1400" dirty="0"/>
                  <a:t> model for MRI-to-PET image translation, which comprises several nonlinear transformation functions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400" dirty="0"/>
                  <a:t>.</a:t>
                </a:r>
                <a:endParaRPr lang="zh-TW" altLang="en-US" sz="1400" dirty="0"/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Goal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Measure and quantify the information of “brain tissue type” along the data transformation process.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7FAF7A-2070-4C47-875D-19CE8B21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  <a:blipFill rotWithShape="0">
                <a:blip r:embed="rId2"/>
                <a:stretch>
                  <a:fillRect r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lzheimer&amp;#39;s Disease Neuroimaging Initiative (ADNI) - DSS NIAGADS">
            <a:extLst>
              <a:ext uri="{FF2B5EF4-FFF2-40B4-BE49-F238E27FC236}">
                <a16:creationId xmlns:a16="http://schemas.microsoft.com/office/drawing/2014/main" id="{65360776-4663-4D6F-A1BC-6F9CE2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6" y="625353"/>
            <a:ext cx="2400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44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8759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87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7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1DAD-6071-4C04-B161-D752BF4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 basic imaging principles of T1-MRI and FDG-PET.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F16F5F-C32D-450E-A9D6-28DDB3DC1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2776E20-05D6-4B6E-86B0-DE2C0366AF8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274605740"/>
              </p:ext>
            </p:extLst>
          </p:nvPr>
        </p:nvGraphicFramePr>
        <p:xfrm>
          <a:off x="5230796" y="1459230"/>
          <a:ext cx="3741754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77">
                  <a:extLst>
                    <a:ext uri="{9D8B030D-6E8A-4147-A177-3AD203B41FA5}">
                      <a16:colId xmlns:a16="http://schemas.microsoft.com/office/drawing/2014/main" val="1199933"/>
                    </a:ext>
                  </a:extLst>
                </a:gridCol>
                <a:gridCol w="1870877">
                  <a:extLst>
                    <a:ext uri="{9D8B030D-6E8A-4147-A177-3AD203B41FA5}">
                      <a16:colId xmlns:a16="http://schemas.microsoft.com/office/drawing/2014/main" val="2727158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T1-MRI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FDG-PET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9699"/>
                  </a:ext>
                </a:extLst>
              </a:tr>
              <a:tr h="115316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Gray, </a:t>
                      </a:r>
                    </a:p>
                    <a:p>
                      <a:pPr algn="l"/>
                      <a:r>
                        <a:rPr lang="en-US" altLang="zh-TW" dirty="0"/>
                        <a:t>because of moderate amount of water.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consume much glucose to generate energy.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2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of the </a:t>
                      </a:r>
                      <a:r>
                        <a:rPr lang="en-US" altLang="zh-TW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lipids in the myelinated axon.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Black, </a:t>
                      </a:r>
                    </a:p>
                    <a:p>
                      <a:pPr algn="l"/>
                      <a:r>
                        <a:rPr lang="en-US" altLang="zh-TW" dirty="0"/>
                        <a:t>because it does not contain mitochondria.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52433"/>
                  </a:ext>
                </a:extLst>
              </a:tr>
            </a:tbl>
          </a:graphicData>
        </a:graphic>
      </p:graphicFrame>
      <p:pic>
        <p:nvPicPr>
          <p:cNvPr id="5" name="Picture 6" descr="Cross section of the brain with grey matter, white matter, neuronal cell body and myelin sheath identified">
            <a:extLst>
              <a:ext uri="{FF2B5EF4-FFF2-40B4-BE49-F238E27FC236}">
                <a16:creationId xmlns:a16="http://schemas.microsoft.com/office/drawing/2014/main" id="{2AA80C88-5FCE-431A-A2B7-00A2B355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/>
        </p:blipFill>
        <p:spPr bwMode="auto">
          <a:xfrm>
            <a:off x="110156" y="1383335"/>
            <a:ext cx="5006340" cy="33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89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4B5B9680-6AF8-4CFD-B71A-2DCCFD2D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EB27750-8068-4668-842B-9C731BAC0B48}"/>
                  </a:ext>
                </a:extLst>
              </p:cNvPr>
              <p:cNvSpPr txBox="1"/>
              <p:nvPr/>
            </p:nvSpPr>
            <p:spPr>
              <a:xfrm>
                <a:off x="3571910" y="2686332"/>
                <a:ext cx="3227552" cy="73866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We want to know the amount of white-matter related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contains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(for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).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EB27750-8068-4668-842B-9C731BAC0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10" y="2686332"/>
                <a:ext cx="3227552" cy="738664"/>
              </a:xfrm>
              <a:prstGeom prst="rect">
                <a:avLst/>
              </a:prstGeom>
              <a:blipFill>
                <a:blip r:embed="rId11"/>
                <a:stretch>
                  <a:fillRect l="-377" t="-813" b="-650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418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10156" y="3961891"/>
                <a:ext cx="54539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Canonical Component Analysis 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</a:p>
              <a:p>
                <a:r>
                  <a:rPr lang="en-US" altLang="zh-TW" sz="1200" dirty="0"/>
                  <a:t>CCA finds projection vectors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TW" altLang="en-US" sz="1200" dirty="0"/>
                  <a:t> </a:t>
                </a:r>
                <a:r>
                  <a:rPr lang="en-US" altLang="zh-TW" sz="1200" dirty="0"/>
                  <a:t>to maximize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b="0" i="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.</a:t>
                </a:r>
                <a:endParaRPr lang="zh-TW" altLang="en-US" sz="12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6" y="3961891"/>
                <a:ext cx="5453999" cy="1015663"/>
              </a:xfrm>
              <a:prstGeom prst="rect">
                <a:avLst/>
              </a:prstGeom>
              <a:blipFill>
                <a:blip r:embed="rId13"/>
                <a:stretch>
                  <a:fillRect t="-1198" r="-1899" b="-29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0AE4CC4-0A0C-45EC-AA7B-034DE5DF3810}"/>
              </a:ext>
            </a:extLst>
          </p:cNvPr>
          <p:cNvSpPr txBox="1"/>
          <p:nvPr/>
        </p:nvSpPr>
        <p:spPr>
          <a:xfrm>
            <a:off x="5705310" y="3982669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How to interpret the meaning of CCA similarity?</a:t>
            </a:r>
          </a:p>
          <a:p>
            <a:r>
              <a:rPr lang="en-US" altLang="zh-TW" sz="1200" dirty="0"/>
              <a:t>     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33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p:pic>
        <p:nvPicPr>
          <p:cNvPr id="64" name="圖片 63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3442314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63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58025E-6 L 0.64583 -0.0046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4.19753E-6 L -0.00017 -0.0367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-4.19753E-6 L -0.00018 -0.036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-4.19753E-6 L -0.00017 -0.0367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pic>
        <p:nvPicPr>
          <p:cNvPr id="51" name="圖片 50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77" y="4335263"/>
            <a:ext cx="864000" cy="864000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31845" y="46099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10%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907628" y="46099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50%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28685" y="46099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90%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65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E10E7-812A-4DC4-ABCF-F0BC1489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36E92F-5FD1-427E-8FF3-358005283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65B1899-3CD8-428C-91BC-33648941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5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05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D34CB-A5DA-4412-9F10-044B8FC2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FD0805-BD4D-4AF8-9327-1F13A1642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5FC2A27-84C9-4AA1-AF10-CC6A97BB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9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FBF642-70B4-4271-BD86-FD03F9C1F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613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7118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7D1322-6B49-468B-AC3E-FE84E670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E63EC4-3DDE-43F2-8F45-E7123108D558}"/>
              </a:ext>
            </a:extLst>
          </p:cNvPr>
          <p:cNvSpPr/>
          <p:nvPr/>
        </p:nvSpPr>
        <p:spPr>
          <a:xfrm>
            <a:off x="1670327" y="2099187"/>
            <a:ext cx="1720645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7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7D1322-6B49-468B-AC3E-FE84E670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E63EC4-3DDE-43F2-8F45-E7123108D558}"/>
              </a:ext>
            </a:extLst>
          </p:cNvPr>
          <p:cNvSpPr/>
          <p:nvPr/>
        </p:nvSpPr>
        <p:spPr>
          <a:xfrm>
            <a:off x="1670327" y="2099187"/>
            <a:ext cx="1720645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95B8B9-93CF-4D10-A452-9AE59FD0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A8977E5-1CBE-4D67-9B82-315DBB0B5A53}"/>
              </a:ext>
            </a:extLst>
          </p:cNvPr>
          <p:cNvSpPr/>
          <p:nvPr/>
        </p:nvSpPr>
        <p:spPr>
          <a:xfrm>
            <a:off x="5522260" y="1731634"/>
            <a:ext cx="2393220" cy="132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7F71BF-AB5B-42D1-B6DF-316C46912E20}"/>
              </a:ext>
            </a:extLst>
          </p:cNvPr>
          <p:cNvCxnSpPr>
            <a:cxnSpLocks/>
          </p:cNvCxnSpPr>
          <p:nvPr/>
        </p:nvCxnSpPr>
        <p:spPr>
          <a:xfrm flipV="1">
            <a:off x="8051659" y="1900518"/>
            <a:ext cx="0" cy="3854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675769-0E66-4CA0-BAE5-C96B75E098A6}"/>
              </a:ext>
            </a:extLst>
          </p:cNvPr>
          <p:cNvCxnSpPr>
            <a:cxnSpLocks/>
          </p:cNvCxnSpPr>
          <p:nvPr/>
        </p:nvCxnSpPr>
        <p:spPr>
          <a:xfrm>
            <a:off x="8051659" y="2534771"/>
            <a:ext cx="0" cy="38151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10156" y="8982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要分多開</a:t>
            </a:r>
          </a:p>
        </p:txBody>
      </p:sp>
    </p:spTree>
    <p:extLst>
      <p:ext uri="{BB962C8B-B14F-4D97-AF65-F5344CB8AC3E}">
        <p14:creationId xmlns:p14="http://schemas.microsoft.com/office/powerpoint/2010/main" val="262153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66E54-BAA0-457C-A303-287EF840E8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633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regions.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C5053E-5D57-44A5-8164-0F5D2BF3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4" y="1478276"/>
            <a:ext cx="1910827" cy="22773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2F5FD-BAF7-4E4C-B875-A8F2E069354D}"/>
              </a:ext>
            </a:extLst>
          </p:cNvPr>
          <p:cNvSpPr txBox="1"/>
          <p:nvPr/>
        </p:nvSpPr>
        <p:spPr>
          <a:xfrm>
            <a:off x="442169" y="1185381"/>
            <a:ext cx="2566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Higher uptake regions in NC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4EE838-2D33-4CAA-A539-65C086A14547}"/>
              </a:ext>
            </a:extLst>
          </p:cNvPr>
          <p:cNvSpPr txBox="1"/>
          <p:nvPr/>
        </p:nvSpPr>
        <p:spPr>
          <a:xfrm>
            <a:off x="2957966" y="1177671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Least altered regions during aging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1A477C-1362-4C5D-B4BB-5B509DC08317}"/>
              </a:ext>
            </a:extLst>
          </p:cNvPr>
          <p:cNvSpPr txBox="1"/>
          <p:nvPr/>
        </p:nvSpPr>
        <p:spPr>
          <a:xfrm>
            <a:off x="5900654" y="1185382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Regions of hypometabolism in AD</a:t>
            </a:r>
            <a:endParaRPr lang="zh-TW" altLang="en-US" dirty="0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DDBF73D-AEC6-4DE3-8B9D-7B1114291A1E}"/>
              </a:ext>
            </a:extLst>
          </p:cNvPr>
          <p:cNvSpPr/>
          <p:nvPr/>
        </p:nvSpPr>
        <p:spPr>
          <a:xfrm>
            <a:off x="4114800" y="2438400"/>
            <a:ext cx="355600" cy="406400"/>
          </a:xfrm>
          <a:custGeom>
            <a:avLst/>
            <a:gdLst>
              <a:gd name="connsiteX0" fmla="*/ 355600 w 355600"/>
              <a:gd name="connsiteY0" fmla="*/ 146050 h 406400"/>
              <a:gd name="connsiteX1" fmla="*/ 323850 w 355600"/>
              <a:gd name="connsiteY1" fmla="*/ 88900 h 406400"/>
              <a:gd name="connsiteX2" fmla="*/ 241300 w 355600"/>
              <a:gd name="connsiteY2" fmla="*/ 0 h 406400"/>
              <a:gd name="connsiteX3" fmla="*/ 171450 w 355600"/>
              <a:gd name="connsiteY3" fmla="*/ 146050 h 406400"/>
              <a:gd name="connsiteX4" fmla="*/ 101600 w 355600"/>
              <a:gd name="connsiteY4" fmla="*/ 215900 h 406400"/>
              <a:gd name="connsiteX5" fmla="*/ 0 w 355600"/>
              <a:gd name="connsiteY5" fmla="*/ 336550 h 406400"/>
              <a:gd name="connsiteX6" fmla="*/ 82550 w 355600"/>
              <a:gd name="connsiteY6" fmla="*/ 381000 h 406400"/>
              <a:gd name="connsiteX7" fmla="*/ 184150 w 355600"/>
              <a:gd name="connsiteY7" fmla="*/ 406400 h 406400"/>
              <a:gd name="connsiteX8" fmla="*/ 266700 w 355600"/>
              <a:gd name="connsiteY8" fmla="*/ 349250 h 406400"/>
              <a:gd name="connsiteX9" fmla="*/ 355600 w 355600"/>
              <a:gd name="connsiteY9" fmla="*/ 146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600" h="406400">
                <a:moveTo>
                  <a:pt x="355600" y="146050"/>
                </a:moveTo>
                <a:lnTo>
                  <a:pt x="323850" y="88900"/>
                </a:lnTo>
                <a:lnTo>
                  <a:pt x="241300" y="0"/>
                </a:lnTo>
                <a:lnTo>
                  <a:pt x="171450" y="146050"/>
                </a:lnTo>
                <a:lnTo>
                  <a:pt x="101600" y="215900"/>
                </a:lnTo>
                <a:lnTo>
                  <a:pt x="0" y="336550"/>
                </a:lnTo>
                <a:lnTo>
                  <a:pt x="82550" y="381000"/>
                </a:lnTo>
                <a:lnTo>
                  <a:pt x="184150" y="406400"/>
                </a:lnTo>
                <a:lnTo>
                  <a:pt x="266700" y="349250"/>
                </a:lnTo>
                <a:lnTo>
                  <a:pt x="355600" y="1460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0F0D2183-53CF-41BC-906D-02C25148B1E5}"/>
              </a:ext>
            </a:extLst>
          </p:cNvPr>
          <p:cNvSpPr/>
          <p:nvPr/>
        </p:nvSpPr>
        <p:spPr>
          <a:xfrm>
            <a:off x="4445000" y="2451100"/>
            <a:ext cx="355600" cy="450850"/>
          </a:xfrm>
          <a:custGeom>
            <a:avLst/>
            <a:gdLst>
              <a:gd name="connsiteX0" fmla="*/ 158750 w 355600"/>
              <a:gd name="connsiteY0" fmla="*/ 0 h 450850"/>
              <a:gd name="connsiteX1" fmla="*/ 0 w 355600"/>
              <a:gd name="connsiteY1" fmla="*/ 114300 h 450850"/>
              <a:gd name="connsiteX2" fmla="*/ 19050 w 355600"/>
              <a:gd name="connsiteY2" fmla="*/ 177800 h 450850"/>
              <a:gd name="connsiteX3" fmla="*/ 31750 w 355600"/>
              <a:gd name="connsiteY3" fmla="*/ 273050 h 450850"/>
              <a:gd name="connsiteX4" fmla="*/ 101600 w 355600"/>
              <a:gd name="connsiteY4" fmla="*/ 381000 h 450850"/>
              <a:gd name="connsiteX5" fmla="*/ 165100 w 355600"/>
              <a:gd name="connsiteY5" fmla="*/ 450850 h 450850"/>
              <a:gd name="connsiteX6" fmla="*/ 247650 w 355600"/>
              <a:gd name="connsiteY6" fmla="*/ 431800 h 450850"/>
              <a:gd name="connsiteX7" fmla="*/ 330200 w 355600"/>
              <a:gd name="connsiteY7" fmla="*/ 381000 h 450850"/>
              <a:gd name="connsiteX8" fmla="*/ 355600 w 355600"/>
              <a:gd name="connsiteY8" fmla="*/ 336550 h 450850"/>
              <a:gd name="connsiteX9" fmla="*/ 241300 w 355600"/>
              <a:gd name="connsiteY9" fmla="*/ 158750 h 450850"/>
              <a:gd name="connsiteX10" fmla="*/ 158750 w 355600"/>
              <a:gd name="connsiteY10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50850">
                <a:moveTo>
                  <a:pt x="158750" y="0"/>
                </a:moveTo>
                <a:lnTo>
                  <a:pt x="0" y="114300"/>
                </a:lnTo>
                <a:lnTo>
                  <a:pt x="19050" y="177800"/>
                </a:lnTo>
                <a:lnTo>
                  <a:pt x="31750" y="273050"/>
                </a:lnTo>
                <a:lnTo>
                  <a:pt x="101600" y="381000"/>
                </a:lnTo>
                <a:lnTo>
                  <a:pt x="165100" y="450850"/>
                </a:lnTo>
                <a:lnTo>
                  <a:pt x="247650" y="431800"/>
                </a:lnTo>
                <a:lnTo>
                  <a:pt x="330200" y="381000"/>
                </a:lnTo>
                <a:lnTo>
                  <a:pt x="355600" y="336550"/>
                </a:lnTo>
                <a:lnTo>
                  <a:pt x="2413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4EEAA2B-1517-41A6-B293-ED1CB40D180B}"/>
              </a:ext>
            </a:extLst>
          </p:cNvPr>
          <p:cNvSpPr/>
          <p:nvPr/>
        </p:nvSpPr>
        <p:spPr>
          <a:xfrm>
            <a:off x="4083050" y="2247900"/>
            <a:ext cx="177800" cy="444500"/>
          </a:xfrm>
          <a:custGeom>
            <a:avLst/>
            <a:gdLst>
              <a:gd name="connsiteX0" fmla="*/ 177800 w 177800"/>
              <a:gd name="connsiteY0" fmla="*/ 101600 h 444500"/>
              <a:gd name="connsiteX1" fmla="*/ 88900 w 177800"/>
              <a:gd name="connsiteY1" fmla="*/ 0 h 444500"/>
              <a:gd name="connsiteX2" fmla="*/ 38100 w 177800"/>
              <a:gd name="connsiteY2" fmla="*/ 101600 h 444500"/>
              <a:gd name="connsiteX3" fmla="*/ 25400 w 177800"/>
              <a:gd name="connsiteY3" fmla="*/ 146050 h 444500"/>
              <a:gd name="connsiteX4" fmla="*/ 0 w 177800"/>
              <a:gd name="connsiteY4" fmla="*/ 311150 h 444500"/>
              <a:gd name="connsiteX5" fmla="*/ 19050 w 177800"/>
              <a:gd name="connsiteY5" fmla="*/ 444500 h 444500"/>
              <a:gd name="connsiteX6" fmla="*/ 88900 w 177800"/>
              <a:gd name="connsiteY6" fmla="*/ 368300 h 444500"/>
              <a:gd name="connsiteX7" fmla="*/ 101600 w 177800"/>
              <a:gd name="connsiteY7" fmla="*/ 241300 h 444500"/>
              <a:gd name="connsiteX8" fmla="*/ 177800 w 177800"/>
              <a:gd name="connsiteY8" fmla="*/ 1016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" h="444500">
                <a:moveTo>
                  <a:pt x="177800" y="101600"/>
                </a:moveTo>
                <a:lnTo>
                  <a:pt x="88900" y="0"/>
                </a:lnTo>
                <a:lnTo>
                  <a:pt x="38100" y="101600"/>
                </a:lnTo>
                <a:lnTo>
                  <a:pt x="25400" y="146050"/>
                </a:lnTo>
                <a:lnTo>
                  <a:pt x="0" y="311150"/>
                </a:lnTo>
                <a:lnTo>
                  <a:pt x="19050" y="444500"/>
                </a:lnTo>
                <a:lnTo>
                  <a:pt x="88900" y="368300"/>
                </a:lnTo>
                <a:lnTo>
                  <a:pt x="101600" y="241300"/>
                </a:lnTo>
                <a:lnTo>
                  <a:pt x="177800" y="10160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532278D-FB00-435C-8AF8-35CF2417624B}"/>
              </a:ext>
            </a:extLst>
          </p:cNvPr>
          <p:cNvSpPr/>
          <p:nvPr/>
        </p:nvSpPr>
        <p:spPr>
          <a:xfrm>
            <a:off x="4673600" y="2266950"/>
            <a:ext cx="203200" cy="431800"/>
          </a:xfrm>
          <a:custGeom>
            <a:avLst/>
            <a:gdLst>
              <a:gd name="connsiteX0" fmla="*/ 101600 w 203200"/>
              <a:gd name="connsiteY0" fmla="*/ 0 h 431800"/>
              <a:gd name="connsiteX1" fmla="*/ 25400 w 203200"/>
              <a:gd name="connsiteY1" fmla="*/ 76200 h 431800"/>
              <a:gd name="connsiteX2" fmla="*/ 0 w 203200"/>
              <a:gd name="connsiteY2" fmla="*/ 107950 h 431800"/>
              <a:gd name="connsiteX3" fmla="*/ 82550 w 203200"/>
              <a:gd name="connsiteY3" fmla="*/ 177800 h 431800"/>
              <a:gd name="connsiteX4" fmla="*/ 114300 w 203200"/>
              <a:gd name="connsiteY4" fmla="*/ 228600 h 431800"/>
              <a:gd name="connsiteX5" fmla="*/ 114300 w 203200"/>
              <a:gd name="connsiteY5" fmla="*/ 317500 h 431800"/>
              <a:gd name="connsiteX6" fmla="*/ 107950 w 203200"/>
              <a:gd name="connsiteY6" fmla="*/ 400050 h 431800"/>
              <a:gd name="connsiteX7" fmla="*/ 127000 w 203200"/>
              <a:gd name="connsiteY7" fmla="*/ 431800 h 431800"/>
              <a:gd name="connsiteX8" fmla="*/ 158750 w 203200"/>
              <a:gd name="connsiteY8" fmla="*/ 393700 h 431800"/>
              <a:gd name="connsiteX9" fmla="*/ 203200 w 203200"/>
              <a:gd name="connsiteY9" fmla="*/ 285750 h 431800"/>
              <a:gd name="connsiteX10" fmla="*/ 203200 w 203200"/>
              <a:gd name="connsiteY10" fmla="*/ 165100 h 431800"/>
              <a:gd name="connsiteX11" fmla="*/ 158750 w 203200"/>
              <a:gd name="connsiteY11" fmla="*/ 69850 h 431800"/>
              <a:gd name="connsiteX12" fmla="*/ 101600 w 203200"/>
              <a:gd name="connsiteY1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200" h="431800">
                <a:moveTo>
                  <a:pt x="101600" y="0"/>
                </a:moveTo>
                <a:lnTo>
                  <a:pt x="25400" y="76200"/>
                </a:lnTo>
                <a:lnTo>
                  <a:pt x="0" y="107950"/>
                </a:lnTo>
                <a:lnTo>
                  <a:pt x="82550" y="177800"/>
                </a:lnTo>
                <a:lnTo>
                  <a:pt x="114300" y="228600"/>
                </a:lnTo>
                <a:lnTo>
                  <a:pt x="114300" y="317500"/>
                </a:lnTo>
                <a:lnTo>
                  <a:pt x="107950" y="400050"/>
                </a:lnTo>
                <a:lnTo>
                  <a:pt x="127000" y="431800"/>
                </a:lnTo>
                <a:lnTo>
                  <a:pt x="158750" y="393700"/>
                </a:lnTo>
                <a:lnTo>
                  <a:pt x="203200" y="285750"/>
                </a:lnTo>
                <a:lnTo>
                  <a:pt x="203200" y="165100"/>
                </a:lnTo>
                <a:lnTo>
                  <a:pt x="158750" y="69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A73572C-3DE1-463D-AB58-9EA484DD2665}"/>
              </a:ext>
            </a:extLst>
          </p:cNvPr>
          <p:cNvSpPr/>
          <p:nvPr/>
        </p:nvSpPr>
        <p:spPr>
          <a:xfrm>
            <a:off x="3747199" y="2934553"/>
            <a:ext cx="1511300" cy="685800"/>
          </a:xfrm>
          <a:custGeom>
            <a:avLst/>
            <a:gdLst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95300 w 1511300"/>
              <a:gd name="connsiteY12" fmla="*/ 628650 h 685800"/>
              <a:gd name="connsiteX13" fmla="*/ 800100 w 1511300"/>
              <a:gd name="connsiteY13" fmla="*/ 685800 h 685800"/>
              <a:gd name="connsiteX14" fmla="*/ 1174750 w 1511300"/>
              <a:gd name="connsiteY14" fmla="*/ 6794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69900 w 1511300"/>
              <a:gd name="connsiteY12" fmla="*/ 66040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41400 w 1511300"/>
              <a:gd name="connsiteY14" fmla="*/ 6540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73150 w 1511300"/>
              <a:gd name="connsiteY14" fmla="*/ 6667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11300" h="685800">
                <a:moveTo>
                  <a:pt x="996950" y="69850"/>
                </a:moveTo>
                <a:lnTo>
                  <a:pt x="914400" y="6350"/>
                </a:lnTo>
                <a:lnTo>
                  <a:pt x="577850" y="0"/>
                </a:lnTo>
                <a:lnTo>
                  <a:pt x="431800" y="50800"/>
                </a:lnTo>
                <a:lnTo>
                  <a:pt x="406400" y="177800"/>
                </a:lnTo>
                <a:lnTo>
                  <a:pt x="444500" y="342900"/>
                </a:lnTo>
                <a:lnTo>
                  <a:pt x="495300" y="406400"/>
                </a:lnTo>
                <a:lnTo>
                  <a:pt x="488950" y="438150"/>
                </a:lnTo>
                <a:lnTo>
                  <a:pt x="349250" y="292100"/>
                </a:lnTo>
                <a:lnTo>
                  <a:pt x="330200" y="215900"/>
                </a:lnTo>
                <a:lnTo>
                  <a:pt x="0" y="292100"/>
                </a:lnTo>
                <a:lnTo>
                  <a:pt x="196850" y="527050"/>
                </a:lnTo>
                <a:lnTo>
                  <a:pt x="469900" y="660400"/>
                </a:lnTo>
                <a:lnTo>
                  <a:pt x="800100" y="685800"/>
                </a:lnTo>
                <a:lnTo>
                  <a:pt x="1073150" y="666750"/>
                </a:lnTo>
                <a:cubicBezTo>
                  <a:pt x="1255183" y="601133"/>
                  <a:pt x="1246717" y="560917"/>
                  <a:pt x="1352550" y="488950"/>
                </a:cubicBezTo>
                <a:lnTo>
                  <a:pt x="1422400" y="419100"/>
                </a:lnTo>
                <a:lnTo>
                  <a:pt x="1511300" y="298450"/>
                </a:lnTo>
                <a:lnTo>
                  <a:pt x="1193800" y="165100"/>
                </a:lnTo>
                <a:lnTo>
                  <a:pt x="1117600" y="241300"/>
                </a:lnTo>
                <a:lnTo>
                  <a:pt x="996950" y="69850"/>
                </a:lnTo>
                <a:close/>
              </a:path>
            </a:pathLst>
          </a:custGeom>
          <a:solidFill>
            <a:srgbClr val="BDD7EE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27EDD38-5BEC-4ABB-A11A-93F1CDCB724E}"/>
              </a:ext>
            </a:extLst>
          </p:cNvPr>
          <p:cNvSpPr/>
          <p:nvPr/>
        </p:nvSpPr>
        <p:spPr>
          <a:xfrm>
            <a:off x="4762500" y="2838450"/>
            <a:ext cx="88900" cy="139700"/>
          </a:xfrm>
          <a:custGeom>
            <a:avLst/>
            <a:gdLst>
              <a:gd name="connsiteX0" fmla="*/ 88900 w 88900"/>
              <a:gd name="connsiteY0" fmla="*/ 0 h 139700"/>
              <a:gd name="connsiteX1" fmla="*/ 12700 w 88900"/>
              <a:gd name="connsiteY1" fmla="*/ 19050 h 139700"/>
              <a:gd name="connsiteX2" fmla="*/ 0 w 88900"/>
              <a:gd name="connsiteY2" fmla="*/ 69850 h 139700"/>
              <a:gd name="connsiteX3" fmla="*/ 12700 w 88900"/>
              <a:gd name="connsiteY3" fmla="*/ 139700 h 139700"/>
              <a:gd name="connsiteX4" fmla="*/ 88900 w 88900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9700">
                <a:moveTo>
                  <a:pt x="88900" y="0"/>
                </a:moveTo>
                <a:lnTo>
                  <a:pt x="12700" y="19050"/>
                </a:lnTo>
                <a:lnTo>
                  <a:pt x="0" y="69850"/>
                </a:lnTo>
                <a:lnTo>
                  <a:pt x="12700" y="139700"/>
                </a:lnTo>
                <a:lnTo>
                  <a:pt x="889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4536DBE-DF7F-4D79-87A7-8DD1065BDF84}"/>
              </a:ext>
            </a:extLst>
          </p:cNvPr>
          <p:cNvSpPr/>
          <p:nvPr/>
        </p:nvSpPr>
        <p:spPr>
          <a:xfrm>
            <a:off x="4133850" y="2832100"/>
            <a:ext cx="101600" cy="101600"/>
          </a:xfrm>
          <a:custGeom>
            <a:avLst/>
            <a:gdLst>
              <a:gd name="connsiteX0" fmla="*/ 101600 w 101600"/>
              <a:gd name="connsiteY0" fmla="*/ 44450 h 101600"/>
              <a:gd name="connsiteX1" fmla="*/ 44450 w 101600"/>
              <a:gd name="connsiteY1" fmla="*/ 12700 h 101600"/>
              <a:gd name="connsiteX2" fmla="*/ 0 w 101600"/>
              <a:gd name="connsiteY2" fmla="*/ 0 h 101600"/>
              <a:gd name="connsiteX3" fmla="*/ 25400 w 101600"/>
              <a:gd name="connsiteY3" fmla="*/ 38100 h 101600"/>
              <a:gd name="connsiteX4" fmla="*/ 50800 w 101600"/>
              <a:gd name="connsiteY4" fmla="*/ 101600 h 101600"/>
              <a:gd name="connsiteX5" fmla="*/ 101600 w 101600"/>
              <a:gd name="connsiteY5" fmla="*/ 444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101600">
                <a:moveTo>
                  <a:pt x="101600" y="44450"/>
                </a:moveTo>
                <a:lnTo>
                  <a:pt x="44450" y="12700"/>
                </a:lnTo>
                <a:lnTo>
                  <a:pt x="0" y="0"/>
                </a:lnTo>
                <a:lnTo>
                  <a:pt x="25400" y="38100"/>
                </a:lnTo>
                <a:lnTo>
                  <a:pt x="50800" y="101600"/>
                </a:lnTo>
                <a:lnTo>
                  <a:pt x="101600" y="444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34F5FD-3215-4679-94D5-049FDBE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3" y="1823447"/>
            <a:ext cx="2419343" cy="148237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7A435D-8FC9-4A4B-82DA-55E40DB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8" y="1473563"/>
            <a:ext cx="1910827" cy="2277336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D7A12F2-28BD-4896-8E54-1ED6A5EB5B78}"/>
              </a:ext>
            </a:extLst>
          </p:cNvPr>
          <p:cNvSpPr/>
          <p:nvPr/>
        </p:nvSpPr>
        <p:spPr>
          <a:xfrm>
            <a:off x="1326356" y="2216944"/>
            <a:ext cx="283369" cy="523875"/>
          </a:xfrm>
          <a:custGeom>
            <a:avLst/>
            <a:gdLst>
              <a:gd name="connsiteX0" fmla="*/ 157163 w 283369"/>
              <a:gd name="connsiteY0" fmla="*/ 0 h 523875"/>
              <a:gd name="connsiteX1" fmla="*/ 119063 w 283369"/>
              <a:gd name="connsiteY1" fmla="*/ 57150 h 523875"/>
              <a:gd name="connsiteX2" fmla="*/ 73819 w 283369"/>
              <a:gd name="connsiteY2" fmla="*/ 104775 h 523875"/>
              <a:gd name="connsiteX3" fmla="*/ 30957 w 283369"/>
              <a:gd name="connsiteY3" fmla="*/ 192881 h 523875"/>
              <a:gd name="connsiteX4" fmla="*/ 0 w 283369"/>
              <a:gd name="connsiteY4" fmla="*/ 302419 h 523875"/>
              <a:gd name="connsiteX5" fmla="*/ 19050 w 283369"/>
              <a:gd name="connsiteY5" fmla="*/ 452437 h 523875"/>
              <a:gd name="connsiteX6" fmla="*/ 45244 w 283369"/>
              <a:gd name="connsiteY6" fmla="*/ 523875 h 523875"/>
              <a:gd name="connsiteX7" fmla="*/ 73819 w 283369"/>
              <a:gd name="connsiteY7" fmla="*/ 504825 h 523875"/>
              <a:gd name="connsiteX8" fmla="*/ 123825 w 283369"/>
              <a:gd name="connsiteY8" fmla="*/ 371475 h 523875"/>
              <a:gd name="connsiteX9" fmla="*/ 207169 w 283369"/>
              <a:gd name="connsiteY9" fmla="*/ 266700 h 523875"/>
              <a:gd name="connsiteX10" fmla="*/ 266700 w 283369"/>
              <a:gd name="connsiteY10" fmla="*/ 195262 h 523875"/>
              <a:gd name="connsiteX11" fmla="*/ 283369 w 283369"/>
              <a:gd name="connsiteY11" fmla="*/ 102394 h 523875"/>
              <a:gd name="connsiteX12" fmla="*/ 233363 w 283369"/>
              <a:gd name="connsiteY12" fmla="*/ 45244 h 523875"/>
              <a:gd name="connsiteX13" fmla="*/ 157163 w 283369"/>
              <a:gd name="connsiteY13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69" h="523875">
                <a:moveTo>
                  <a:pt x="157163" y="0"/>
                </a:moveTo>
                <a:lnTo>
                  <a:pt x="119063" y="57150"/>
                </a:lnTo>
                <a:lnTo>
                  <a:pt x="73819" y="104775"/>
                </a:lnTo>
                <a:lnTo>
                  <a:pt x="30957" y="192881"/>
                </a:lnTo>
                <a:lnTo>
                  <a:pt x="0" y="302419"/>
                </a:lnTo>
                <a:lnTo>
                  <a:pt x="19050" y="452437"/>
                </a:lnTo>
                <a:lnTo>
                  <a:pt x="45244" y="523875"/>
                </a:lnTo>
                <a:lnTo>
                  <a:pt x="73819" y="504825"/>
                </a:lnTo>
                <a:lnTo>
                  <a:pt x="123825" y="371475"/>
                </a:lnTo>
                <a:lnTo>
                  <a:pt x="207169" y="266700"/>
                </a:lnTo>
                <a:lnTo>
                  <a:pt x="266700" y="195262"/>
                </a:lnTo>
                <a:lnTo>
                  <a:pt x="283369" y="102394"/>
                </a:lnTo>
                <a:lnTo>
                  <a:pt x="233363" y="45244"/>
                </a:lnTo>
                <a:lnTo>
                  <a:pt x="157163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01C8DD77-D9E1-41F2-9744-F2C6B979A884}"/>
              </a:ext>
            </a:extLst>
          </p:cNvPr>
          <p:cNvSpPr/>
          <p:nvPr/>
        </p:nvSpPr>
        <p:spPr>
          <a:xfrm>
            <a:off x="1785938" y="2233613"/>
            <a:ext cx="280987" cy="521493"/>
          </a:xfrm>
          <a:custGeom>
            <a:avLst/>
            <a:gdLst>
              <a:gd name="connsiteX0" fmla="*/ 111918 w 280987"/>
              <a:gd name="connsiteY0" fmla="*/ 0 h 521493"/>
              <a:gd name="connsiteX1" fmla="*/ 61912 w 280987"/>
              <a:gd name="connsiteY1" fmla="*/ 23812 h 521493"/>
              <a:gd name="connsiteX2" fmla="*/ 14287 w 280987"/>
              <a:gd name="connsiteY2" fmla="*/ 69056 h 521493"/>
              <a:gd name="connsiteX3" fmla="*/ 0 w 280987"/>
              <a:gd name="connsiteY3" fmla="*/ 88106 h 521493"/>
              <a:gd name="connsiteX4" fmla="*/ 19050 w 280987"/>
              <a:gd name="connsiteY4" fmla="*/ 145256 h 521493"/>
              <a:gd name="connsiteX5" fmla="*/ 38100 w 280987"/>
              <a:gd name="connsiteY5" fmla="*/ 183356 h 521493"/>
              <a:gd name="connsiteX6" fmla="*/ 85725 w 280987"/>
              <a:gd name="connsiteY6" fmla="*/ 247650 h 521493"/>
              <a:gd name="connsiteX7" fmla="*/ 128587 w 280987"/>
              <a:gd name="connsiteY7" fmla="*/ 345281 h 521493"/>
              <a:gd name="connsiteX8" fmla="*/ 257175 w 280987"/>
              <a:gd name="connsiteY8" fmla="*/ 521493 h 521493"/>
              <a:gd name="connsiteX9" fmla="*/ 273843 w 280987"/>
              <a:gd name="connsiteY9" fmla="*/ 433387 h 521493"/>
              <a:gd name="connsiteX10" fmla="*/ 280987 w 280987"/>
              <a:gd name="connsiteY10" fmla="*/ 235743 h 521493"/>
              <a:gd name="connsiteX11" fmla="*/ 235743 w 280987"/>
              <a:gd name="connsiteY11" fmla="*/ 111918 h 521493"/>
              <a:gd name="connsiteX12" fmla="*/ 111918 w 280987"/>
              <a:gd name="connsiteY12" fmla="*/ 0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987" h="521493">
                <a:moveTo>
                  <a:pt x="111918" y="0"/>
                </a:moveTo>
                <a:lnTo>
                  <a:pt x="61912" y="23812"/>
                </a:lnTo>
                <a:lnTo>
                  <a:pt x="14287" y="69056"/>
                </a:lnTo>
                <a:lnTo>
                  <a:pt x="0" y="88106"/>
                </a:lnTo>
                <a:lnTo>
                  <a:pt x="19050" y="145256"/>
                </a:lnTo>
                <a:lnTo>
                  <a:pt x="38100" y="183356"/>
                </a:lnTo>
                <a:lnTo>
                  <a:pt x="85725" y="247650"/>
                </a:lnTo>
                <a:lnTo>
                  <a:pt x="128587" y="345281"/>
                </a:lnTo>
                <a:lnTo>
                  <a:pt x="257175" y="521493"/>
                </a:lnTo>
                <a:lnTo>
                  <a:pt x="273843" y="433387"/>
                </a:lnTo>
                <a:lnTo>
                  <a:pt x="280987" y="235743"/>
                </a:lnTo>
                <a:lnTo>
                  <a:pt x="235743" y="111918"/>
                </a:lnTo>
                <a:lnTo>
                  <a:pt x="111918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C3ED0977-8C9C-40DC-933C-D4D780309744}"/>
              </a:ext>
            </a:extLst>
          </p:cNvPr>
          <p:cNvSpPr/>
          <p:nvPr/>
        </p:nvSpPr>
        <p:spPr>
          <a:xfrm>
            <a:off x="1121569" y="2852738"/>
            <a:ext cx="1207294" cy="666750"/>
          </a:xfrm>
          <a:custGeom>
            <a:avLst/>
            <a:gdLst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47700 w 1207294"/>
              <a:gd name="connsiteY25" fmla="*/ 0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35794 w 1207294"/>
              <a:gd name="connsiteY25" fmla="*/ 169069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635794 w 1207294"/>
              <a:gd name="connsiteY25" fmla="*/ 116681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7294" h="666750">
                <a:moveTo>
                  <a:pt x="471487" y="0"/>
                </a:moveTo>
                <a:lnTo>
                  <a:pt x="421481" y="128587"/>
                </a:lnTo>
                <a:lnTo>
                  <a:pt x="350044" y="278606"/>
                </a:lnTo>
                <a:lnTo>
                  <a:pt x="254794" y="216693"/>
                </a:lnTo>
                <a:lnTo>
                  <a:pt x="147637" y="290512"/>
                </a:lnTo>
                <a:lnTo>
                  <a:pt x="0" y="371475"/>
                </a:lnTo>
                <a:lnTo>
                  <a:pt x="140494" y="516731"/>
                </a:lnTo>
                <a:lnTo>
                  <a:pt x="283369" y="616743"/>
                </a:lnTo>
                <a:lnTo>
                  <a:pt x="428625" y="666750"/>
                </a:lnTo>
                <a:lnTo>
                  <a:pt x="571500" y="659606"/>
                </a:lnTo>
                <a:lnTo>
                  <a:pt x="619125" y="590550"/>
                </a:lnTo>
                <a:lnTo>
                  <a:pt x="723900" y="652462"/>
                </a:lnTo>
                <a:lnTo>
                  <a:pt x="883444" y="654843"/>
                </a:lnTo>
                <a:lnTo>
                  <a:pt x="1021556" y="581025"/>
                </a:lnTo>
                <a:lnTo>
                  <a:pt x="1092994" y="500062"/>
                </a:lnTo>
                <a:lnTo>
                  <a:pt x="1207294" y="371475"/>
                </a:lnTo>
                <a:lnTo>
                  <a:pt x="1197769" y="316706"/>
                </a:lnTo>
                <a:lnTo>
                  <a:pt x="1092994" y="254793"/>
                </a:lnTo>
                <a:lnTo>
                  <a:pt x="954881" y="173831"/>
                </a:lnTo>
                <a:lnTo>
                  <a:pt x="892969" y="257175"/>
                </a:lnTo>
                <a:lnTo>
                  <a:pt x="869156" y="302418"/>
                </a:lnTo>
                <a:lnTo>
                  <a:pt x="857250" y="207168"/>
                </a:lnTo>
                <a:lnTo>
                  <a:pt x="795337" y="97631"/>
                </a:lnTo>
                <a:cubicBezTo>
                  <a:pt x="783051" y="60773"/>
                  <a:pt x="785812" y="79096"/>
                  <a:pt x="785812" y="42862"/>
                </a:cubicBezTo>
                <a:lnTo>
                  <a:pt x="783431" y="11906"/>
                </a:lnTo>
                <a:lnTo>
                  <a:pt x="711994" y="47625"/>
                </a:lnTo>
                <a:cubicBezTo>
                  <a:pt x="654844" y="58737"/>
                  <a:pt x="597693" y="12700"/>
                  <a:pt x="540543" y="80962"/>
                </a:cubicBezTo>
                <a:lnTo>
                  <a:pt x="471487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C86ECB1-B9B0-43CA-8249-64B654D81354}"/>
              </a:ext>
            </a:extLst>
          </p:cNvPr>
          <p:cNvSpPr/>
          <p:nvPr/>
        </p:nvSpPr>
        <p:spPr>
          <a:xfrm>
            <a:off x="4112419" y="2286000"/>
            <a:ext cx="152400" cy="411956"/>
          </a:xfrm>
          <a:custGeom>
            <a:avLst/>
            <a:gdLst>
              <a:gd name="connsiteX0" fmla="*/ 88106 w 152400"/>
              <a:gd name="connsiteY0" fmla="*/ 0 h 411956"/>
              <a:gd name="connsiteX1" fmla="*/ 69056 w 152400"/>
              <a:gd name="connsiteY1" fmla="*/ 38100 h 411956"/>
              <a:gd name="connsiteX2" fmla="*/ 38100 w 152400"/>
              <a:gd name="connsiteY2" fmla="*/ 80963 h 411956"/>
              <a:gd name="connsiteX3" fmla="*/ 9525 w 152400"/>
              <a:gd name="connsiteY3" fmla="*/ 130969 h 411956"/>
              <a:gd name="connsiteX4" fmla="*/ 0 w 152400"/>
              <a:gd name="connsiteY4" fmla="*/ 185738 h 411956"/>
              <a:gd name="connsiteX5" fmla="*/ 7144 w 152400"/>
              <a:gd name="connsiteY5" fmla="*/ 252413 h 411956"/>
              <a:gd name="connsiteX6" fmla="*/ 2381 w 152400"/>
              <a:gd name="connsiteY6" fmla="*/ 340519 h 411956"/>
              <a:gd name="connsiteX7" fmla="*/ 26194 w 152400"/>
              <a:gd name="connsiteY7" fmla="*/ 409575 h 411956"/>
              <a:gd name="connsiteX8" fmla="*/ 57150 w 152400"/>
              <a:gd name="connsiteY8" fmla="*/ 411956 h 411956"/>
              <a:gd name="connsiteX9" fmla="*/ 66675 w 152400"/>
              <a:gd name="connsiteY9" fmla="*/ 350044 h 411956"/>
              <a:gd name="connsiteX10" fmla="*/ 71437 w 152400"/>
              <a:gd name="connsiteY10" fmla="*/ 269081 h 411956"/>
              <a:gd name="connsiteX11" fmla="*/ 116681 w 152400"/>
              <a:gd name="connsiteY11" fmla="*/ 183356 h 411956"/>
              <a:gd name="connsiteX12" fmla="*/ 152400 w 152400"/>
              <a:gd name="connsiteY12" fmla="*/ 145256 h 411956"/>
              <a:gd name="connsiteX13" fmla="*/ 130969 w 152400"/>
              <a:gd name="connsiteY13" fmla="*/ 95250 h 411956"/>
              <a:gd name="connsiteX14" fmla="*/ 88106 w 152400"/>
              <a:gd name="connsiteY14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411956">
                <a:moveTo>
                  <a:pt x="88106" y="0"/>
                </a:moveTo>
                <a:lnTo>
                  <a:pt x="69056" y="38100"/>
                </a:lnTo>
                <a:lnTo>
                  <a:pt x="38100" y="80963"/>
                </a:lnTo>
                <a:lnTo>
                  <a:pt x="9525" y="130969"/>
                </a:lnTo>
                <a:lnTo>
                  <a:pt x="0" y="185738"/>
                </a:lnTo>
                <a:lnTo>
                  <a:pt x="7144" y="252413"/>
                </a:lnTo>
                <a:lnTo>
                  <a:pt x="2381" y="340519"/>
                </a:lnTo>
                <a:lnTo>
                  <a:pt x="26194" y="409575"/>
                </a:lnTo>
                <a:lnTo>
                  <a:pt x="57150" y="411956"/>
                </a:lnTo>
                <a:lnTo>
                  <a:pt x="66675" y="350044"/>
                </a:lnTo>
                <a:lnTo>
                  <a:pt x="71437" y="269081"/>
                </a:lnTo>
                <a:lnTo>
                  <a:pt x="116681" y="183356"/>
                </a:lnTo>
                <a:lnTo>
                  <a:pt x="152400" y="145256"/>
                </a:lnTo>
                <a:lnTo>
                  <a:pt x="130969" y="95250"/>
                </a:lnTo>
                <a:lnTo>
                  <a:pt x="88106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8F6DFC5-D6A6-4BDA-B360-8FEF45485A8A}"/>
              </a:ext>
            </a:extLst>
          </p:cNvPr>
          <p:cNvSpPr/>
          <p:nvPr/>
        </p:nvSpPr>
        <p:spPr>
          <a:xfrm>
            <a:off x="4676775" y="2278856"/>
            <a:ext cx="164306" cy="431007"/>
          </a:xfrm>
          <a:custGeom>
            <a:avLst/>
            <a:gdLst>
              <a:gd name="connsiteX0" fmla="*/ 61913 w 164306"/>
              <a:gd name="connsiteY0" fmla="*/ 0 h 431007"/>
              <a:gd name="connsiteX1" fmla="*/ 28575 w 164306"/>
              <a:gd name="connsiteY1" fmla="*/ 45244 h 431007"/>
              <a:gd name="connsiteX2" fmla="*/ 0 w 164306"/>
              <a:gd name="connsiteY2" fmla="*/ 92869 h 431007"/>
              <a:gd name="connsiteX3" fmla="*/ 42863 w 164306"/>
              <a:gd name="connsiteY3" fmla="*/ 145257 h 431007"/>
              <a:gd name="connsiteX4" fmla="*/ 76200 w 164306"/>
              <a:gd name="connsiteY4" fmla="*/ 216694 h 431007"/>
              <a:gd name="connsiteX5" fmla="*/ 88106 w 164306"/>
              <a:gd name="connsiteY5" fmla="*/ 285750 h 431007"/>
              <a:gd name="connsiteX6" fmla="*/ 92869 w 164306"/>
              <a:gd name="connsiteY6" fmla="*/ 369094 h 431007"/>
              <a:gd name="connsiteX7" fmla="*/ 100013 w 164306"/>
              <a:gd name="connsiteY7" fmla="*/ 395288 h 431007"/>
              <a:gd name="connsiteX8" fmla="*/ 104775 w 164306"/>
              <a:gd name="connsiteY8" fmla="*/ 404813 h 431007"/>
              <a:gd name="connsiteX9" fmla="*/ 109538 w 164306"/>
              <a:gd name="connsiteY9" fmla="*/ 421482 h 431007"/>
              <a:gd name="connsiteX10" fmla="*/ 119063 w 164306"/>
              <a:gd name="connsiteY10" fmla="*/ 431007 h 431007"/>
              <a:gd name="connsiteX11" fmla="*/ 145256 w 164306"/>
              <a:gd name="connsiteY11" fmla="*/ 426244 h 431007"/>
              <a:gd name="connsiteX12" fmla="*/ 164306 w 164306"/>
              <a:gd name="connsiteY12" fmla="*/ 328613 h 431007"/>
              <a:gd name="connsiteX13" fmla="*/ 159544 w 164306"/>
              <a:gd name="connsiteY13" fmla="*/ 214313 h 431007"/>
              <a:gd name="connsiteX14" fmla="*/ 157163 w 164306"/>
              <a:gd name="connsiteY14" fmla="*/ 119063 h 431007"/>
              <a:gd name="connsiteX15" fmla="*/ 116681 w 164306"/>
              <a:gd name="connsiteY15" fmla="*/ 47625 h 431007"/>
              <a:gd name="connsiteX16" fmla="*/ 61913 w 164306"/>
              <a:gd name="connsiteY16" fmla="*/ 0 h 43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306" h="431007">
                <a:moveTo>
                  <a:pt x="61913" y="0"/>
                </a:moveTo>
                <a:lnTo>
                  <a:pt x="28575" y="45244"/>
                </a:lnTo>
                <a:lnTo>
                  <a:pt x="0" y="92869"/>
                </a:lnTo>
                <a:lnTo>
                  <a:pt x="42863" y="145257"/>
                </a:lnTo>
                <a:lnTo>
                  <a:pt x="76200" y="216694"/>
                </a:lnTo>
                <a:lnTo>
                  <a:pt x="88106" y="285750"/>
                </a:lnTo>
                <a:lnTo>
                  <a:pt x="92869" y="369094"/>
                </a:lnTo>
                <a:cubicBezTo>
                  <a:pt x="95250" y="377825"/>
                  <a:pt x="97151" y="386702"/>
                  <a:pt x="100013" y="395288"/>
                </a:cubicBezTo>
                <a:cubicBezTo>
                  <a:pt x="101135" y="398656"/>
                  <a:pt x="103653" y="401445"/>
                  <a:pt x="104775" y="404813"/>
                </a:cubicBezTo>
                <a:cubicBezTo>
                  <a:pt x="112959" y="429367"/>
                  <a:pt x="102953" y="408315"/>
                  <a:pt x="109538" y="421482"/>
                </a:cubicBezTo>
                <a:lnTo>
                  <a:pt x="119063" y="431007"/>
                </a:lnTo>
                <a:lnTo>
                  <a:pt x="145256" y="426244"/>
                </a:lnTo>
                <a:lnTo>
                  <a:pt x="164306" y="328613"/>
                </a:lnTo>
                <a:lnTo>
                  <a:pt x="159544" y="214313"/>
                </a:lnTo>
                <a:cubicBezTo>
                  <a:pt x="158750" y="182563"/>
                  <a:pt x="157957" y="150813"/>
                  <a:pt x="157163" y="119063"/>
                </a:cubicBezTo>
                <a:lnTo>
                  <a:pt x="116681" y="47625"/>
                </a:lnTo>
                <a:lnTo>
                  <a:pt x="6191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6C77F8A5-48D8-4E03-B447-E903C47261A6}"/>
              </a:ext>
            </a:extLst>
          </p:cNvPr>
          <p:cNvSpPr/>
          <p:nvPr/>
        </p:nvSpPr>
        <p:spPr>
          <a:xfrm>
            <a:off x="4226719" y="2445544"/>
            <a:ext cx="238125" cy="333375"/>
          </a:xfrm>
          <a:custGeom>
            <a:avLst/>
            <a:gdLst>
              <a:gd name="connsiteX0" fmla="*/ 178594 w 238125"/>
              <a:gd name="connsiteY0" fmla="*/ 42862 h 333375"/>
              <a:gd name="connsiteX1" fmla="*/ 128587 w 238125"/>
              <a:gd name="connsiteY1" fmla="*/ 0 h 333375"/>
              <a:gd name="connsiteX2" fmla="*/ 100012 w 238125"/>
              <a:gd name="connsiteY2" fmla="*/ 42862 h 333375"/>
              <a:gd name="connsiteX3" fmla="*/ 59531 w 238125"/>
              <a:gd name="connsiteY3" fmla="*/ 102394 h 333375"/>
              <a:gd name="connsiteX4" fmla="*/ 19050 w 238125"/>
              <a:gd name="connsiteY4" fmla="*/ 180975 h 333375"/>
              <a:gd name="connsiteX5" fmla="*/ 7144 w 238125"/>
              <a:gd name="connsiteY5" fmla="*/ 202406 h 333375"/>
              <a:gd name="connsiteX6" fmla="*/ 0 w 238125"/>
              <a:gd name="connsiteY6" fmla="*/ 273844 h 333375"/>
              <a:gd name="connsiteX7" fmla="*/ 16669 w 238125"/>
              <a:gd name="connsiteY7" fmla="*/ 333375 h 333375"/>
              <a:gd name="connsiteX8" fmla="*/ 97631 w 238125"/>
              <a:gd name="connsiteY8" fmla="*/ 328612 h 333375"/>
              <a:gd name="connsiteX9" fmla="*/ 180975 w 238125"/>
              <a:gd name="connsiteY9" fmla="*/ 302419 h 333375"/>
              <a:gd name="connsiteX10" fmla="*/ 195262 w 238125"/>
              <a:gd name="connsiteY10" fmla="*/ 285750 h 333375"/>
              <a:gd name="connsiteX11" fmla="*/ 226219 w 238125"/>
              <a:gd name="connsiteY11" fmla="*/ 252412 h 333375"/>
              <a:gd name="connsiteX12" fmla="*/ 228600 w 238125"/>
              <a:gd name="connsiteY12" fmla="*/ 230981 h 333375"/>
              <a:gd name="connsiteX13" fmla="*/ 238125 w 238125"/>
              <a:gd name="connsiteY13" fmla="*/ 183356 h 333375"/>
              <a:gd name="connsiteX14" fmla="*/ 238125 w 238125"/>
              <a:gd name="connsiteY14" fmla="*/ 85725 h 333375"/>
              <a:gd name="connsiteX15" fmla="*/ 178594 w 238125"/>
              <a:gd name="connsiteY15" fmla="*/ 428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125" h="333375">
                <a:moveTo>
                  <a:pt x="178594" y="42862"/>
                </a:moveTo>
                <a:lnTo>
                  <a:pt x="128587" y="0"/>
                </a:lnTo>
                <a:lnTo>
                  <a:pt x="100012" y="42862"/>
                </a:lnTo>
                <a:lnTo>
                  <a:pt x="59531" y="102394"/>
                </a:lnTo>
                <a:lnTo>
                  <a:pt x="19050" y="180975"/>
                </a:lnTo>
                <a:lnTo>
                  <a:pt x="7144" y="202406"/>
                </a:lnTo>
                <a:lnTo>
                  <a:pt x="0" y="273844"/>
                </a:lnTo>
                <a:lnTo>
                  <a:pt x="16669" y="333375"/>
                </a:lnTo>
                <a:lnTo>
                  <a:pt x="97631" y="328612"/>
                </a:lnTo>
                <a:lnTo>
                  <a:pt x="180975" y="302419"/>
                </a:lnTo>
                <a:lnTo>
                  <a:pt x="195262" y="285750"/>
                </a:lnTo>
                <a:lnTo>
                  <a:pt x="226219" y="252412"/>
                </a:lnTo>
                <a:lnTo>
                  <a:pt x="228600" y="230981"/>
                </a:lnTo>
                <a:lnTo>
                  <a:pt x="238125" y="183356"/>
                </a:lnTo>
                <a:lnTo>
                  <a:pt x="238125" y="85725"/>
                </a:lnTo>
                <a:lnTo>
                  <a:pt x="178594" y="428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E58E9AE-6843-4226-AE3D-B3601A591275}"/>
              </a:ext>
            </a:extLst>
          </p:cNvPr>
          <p:cNvSpPr/>
          <p:nvPr/>
        </p:nvSpPr>
        <p:spPr>
          <a:xfrm>
            <a:off x="4498181" y="2455069"/>
            <a:ext cx="230982" cy="350044"/>
          </a:xfrm>
          <a:custGeom>
            <a:avLst/>
            <a:gdLst>
              <a:gd name="connsiteX0" fmla="*/ 114300 w 230982"/>
              <a:gd name="connsiteY0" fmla="*/ 0 h 350044"/>
              <a:gd name="connsiteX1" fmla="*/ 69057 w 230982"/>
              <a:gd name="connsiteY1" fmla="*/ 38100 h 350044"/>
              <a:gd name="connsiteX2" fmla="*/ 33338 w 230982"/>
              <a:gd name="connsiteY2" fmla="*/ 78581 h 350044"/>
              <a:gd name="connsiteX3" fmla="*/ 0 w 230982"/>
              <a:gd name="connsiteY3" fmla="*/ 102394 h 350044"/>
              <a:gd name="connsiteX4" fmla="*/ 33338 w 230982"/>
              <a:gd name="connsiteY4" fmla="*/ 197644 h 350044"/>
              <a:gd name="connsiteX5" fmla="*/ 54769 w 230982"/>
              <a:gd name="connsiteY5" fmla="*/ 273844 h 350044"/>
              <a:gd name="connsiteX6" fmla="*/ 111919 w 230982"/>
              <a:gd name="connsiteY6" fmla="*/ 335756 h 350044"/>
              <a:gd name="connsiteX7" fmla="*/ 192882 w 230982"/>
              <a:gd name="connsiteY7" fmla="*/ 350044 h 350044"/>
              <a:gd name="connsiteX8" fmla="*/ 230982 w 230982"/>
              <a:gd name="connsiteY8" fmla="*/ 292894 h 350044"/>
              <a:gd name="connsiteX9" fmla="*/ 223838 w 230982"/>
              <a:gd name="connsiteY9" fmla="*/ 223837 h 350044"/>
              <a:gd name="connsiteX10" fmla="*/ 190500 w 230982"/>
              <a:gd name="connsiteY10" fmla="*/ 121444 h 350044"/>
              <a:gd name="connsiteX11" fmla="*/ 164307 w 230982"/>
              <a:gd name="connsiteY11" fmla="*/ 33337 h 350044"/>
              <a:gd name="connsiteX12" fmla="*/ 114300 w 230982"/>
              <a:gd name="connsiteY12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982" h="350044">
                <a:moveTo>
                  <a:pt x="114300" y="0"/>
                </a:moveTo>
                <a:lnTo>
                  <a:pt x="69057" y="38100"/>
                </a:lnTo>
                <a:lnTo>
                  <a:pt x="33338" y="78581"/>
                </a:lnTo>
                <a:lnTo>
                  <a:pt x="0" y="102394"/>
                </a:lnTo>
                <a:lnTo>
                  <a:pt x="33338" y="197644"/>
                </a:lnTo>
                <a:lnTo>
                  <a:pt x="54769" y="273844"/>
                </a:lnTo>
                <a:lnTo>
                  <a:pt x="111919" y="335756"/>
                </a:lnTo>
                <a:lnTo>
                  <a:pt x="192882" y="350044"/>
                </a:lnTo>
                <a:lnTo>
                  <a:pt x="230982" y="292894"/>
                </a:lnTo>
                <a:lnTo>
                  <a:pt x="223838" y="223837"/>
                </a:lnTo>
                <a:lnTo>
                  <a:pt x="190500" y="121444"/>
                </a:lnTo>
                <a:lnTo>
                  <a:pt x="164307" y="33337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7EDE4CF-313C-44D9-A0E2-7A7243D41BC1}"/>
              </a:ext>
            </a:extLst>
          </p:cNvPr>
          <p:cNvSpPr/>
          <p:nvPr/>
        </p:nvSpPr>
        <p:spPr>
          <a:xfrm>
            <a:off x="4229100" y="2805113"/>
            <a:ext cx="123825" cy="66675"/>
          </a:xfrm>
          <a:custGeom>
            <a:avLst/>
            <a:gdLst>
              <a:gd name="connsiteX0" fmla="*/ 123825 w 123825"/>
              <a:gd name="connsiteY0" fmla="*/ 4762 h 66675"/>
              <a:gd name="connsiteX1" fmla="*/ 80963 w 123825"/>
              <a:gd name="connsiteY1" fmla="*/ 0 h 66675"/>
              <a:gd name="connsiteX2" fmla="*/ 0 w 123825"/>
              <a:gd name="connsiteY2" fmla="*/ 7143 h 66675"/>
              <a:gd name="connsiteX3" fmla="*/ 0 w 123825"/>
              <a:gd name="connsiteY3" fmla="*/ 38100 h 66675"/>
              <a:gd name="connsiteX4" fmla="*/ 57150 w 123825"/>
              <a:gd name="connsiteY4" fmla="*/ 66675 h 66675"/>
              <a:gd name="connsiteX5" fmla="*/ 123825 w 123825"/>
              <a:gd name="connsiteY5" fmla="*/ 476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66675">
                <a:moveTo>
                  <a:pt x="123825" y="4762"/>
                </a:moveTo>
                <a:lnTo>
                  <a:pt x="80963" y="0"/>
                </a:lnTo>
                <a:lnTo>
                  <a:pt x="0" y="7143"/>
                </a:lnTo>
                <a:lnTo>
                  <a:pt x="0" y="38100"/>
                </a:lnTo>
                <a:lnTo>
                  <a:pt x="57150" y="66675"/>
                </a:lnTo>
                <a:lnTo>
                  <a:pt x="123825" y="47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804C00AE-C182-429F-9610-FF6664B23ECB}"/>
              </a:ext>
            </a:extLst>
          </p:cNvPr>
          <p:cNvSpPr/>
          <p:nvPr/>
        </p:nvSpPr>
        <p:spPr>
          <a:xfrm>
            <a:off x="4710113" y="2805113"/>
            <a:ext cx="54768" cy="54768"/>
          </a:xfrm>
          <a:custGeom>
            <a:avLst/>
            <a:gdLst>
              <a:gd name="connsiteX0" fmla="*/ 54768 w 54768"/>
              <a:gd name="connsiteY0" fmla="*/ 0 h 54768"/>
              <a:gd name="connsiteX1" fmla="*/ 26193 w 54768"/>
              <a:gd name="connsiteY1" fmla="*/ 7143 h 54768"/>
              <a:gd name="connsiteX2" fmla="*/ 0 w 54768"/>
              <a:gd name="connsiteY2" fmla="*/ 26193 h 54768"/>
              <a:gd name="connsiteX3" fmla="*/ 42862 w 54768"/>
              <a:gd name="connsiteY3" fmla="*/ 54768 h 54768"/>
              <a:gd name="connsiteX4" fmla="*/ 42862 w 54768"/>
              <a:gd name="connsiteY4" fmla="*/ 54768 h 54768"/>
              <a:gd name="connsiteX5" fmla="*/ 54768 w 54768"/>
              <a:gd name="connsiteY5" fmla="*/ 0 h 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8" h="54768">
                <a:moveTo>
                  <a:pt x="54768" y="0"/>
                </a:moveTo>
                <a:lnTo>
                  <a:pt x="26193" y="7143"/>
                </a:lnTo>
                <a:lnTo>
                  <a:pt x="0" y="26193"/>
                </a:lnTo>
                <a:lnTo>
                  <a:pt x="42862" y="54768"/>
                </a:lnTo>
                <a:lnTo>
                  <a:pt x="42862" y="54768"/>
                </a:lnTo>
                <a:lnTo>
                  <a:pt x="54768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51F293DC-075E-41C0-8028-BE9F1A11B7C7}"/>
              </a:ext>
            </a:extLst>
          </p:cNvPr>
          <p:cNvSpPr/>
          <p:nvPr/>
        </p:nvSpPr>
        <p:spPr>
          <a:xfrm>
            <a:off x="6365875" y="2247900"/>
            <a:ext cx="533400" cy="504825"/>
          </a:xfrm>
          <a:custGeom>
            <a:avLst/>
            <a:gdLst>
              <a:gd name="connsiteX0" fmla="*/ 174625 w 533400"/>
              <a:gd name="connsiteY0" fmla="*/ 0 h 504825"/>
              <a:gd name="connsiteX1" fmla="*/ 114300 w 533400"/>
              <a:gd name="connsiteY1" fmla="*/ 47625 h 504825"/>
              <a:gd name="connsiteX2" fmla="*/ 50800 w 533400"/>
              <a:gd name="connsiteY2" fmla="*/ 127000 h 504825"/>
              <a:gd name="connsiteX3" fmla="*/ 19050 w 533400"/>
              <a:gd name="connsiteY3" fmla="*/ 184150 h 504825"/>
              <a:gd name="connsiteX4" fmla="*/ 0 w 533400"/>
              <a:gd name="connsiteY4" fmla="*/ 244475 h 504825"/>
              <a:gd name="connsiteX5" fmla="*/ 79375 w 533400"/>
              <a:gd name="connsiteY5" fmla="*/ 314325 h 504825"/>
              <a:gd name="connsiteX6" fmla="*/ 127000 w 533400"/>
              <a:gd name="connsiteY6" fmla="*/ 361950 h 504825"/>
              <a:gd name="connsiteX7" fmla="*/ 196850 w 533400"/>
              <a:gd name="connsiteY7" fmla="*/ 422275 h 504825"/>
              <a:gd name="connsiteX8" fmla="*/ 215900 w 533400"/>
              <a:gd name="connsiteY8" fmla="*/ 444500 h 504825"/>
              <a:gd name="connsiteX9" fmla="*/ 238125 w 533400"/>
              <a:gd name="connsiteY9" fmla="*/ 476250 h 504825"/>
              <a:gd name="connsiteX10" fmla="*/ 266700 w 533400"/>
              <a:gd name="connsiteY10" fmla="*/ 495300 h 504825"/>
              <a:gd name="connsiteX11" fmla="*/ 333375 w 533400"/>
              <a:gd name="connsiteY11" fmla="*/ 504825 h 504825"/>
              <a:gd name="connsiteX12" fmla="*/ 403225 w 533400"/>
              <a:gd name="connsiteY12" fmla="*/ 501650 h 504825"/>
              <a:gd name="connsiteX13" fmla="*/ 428625 w 533400"/>
              <a:gd name="connsiteY13" fmla="*/ 460375 h 504825"/>
              <a:gd name="connsiteX14" fmla="*/ 415925 w 533400"/>
              <a:gd name="connsiteY14" fmla="*/ 365125 h 504825"/>
              <a:gd name="connsiteX15" fmla="*/ 412750 w 533400"/>
              <a:gd name="connsiteY15" fmla="*/ 314325 h 504825"/>
              <a:gd name="connsiteX16" fmla="*/ 450850 w 533400"/>
              <a:gd name="connsiteY16" fmla="*/ 298450 h 504825"/>
              <a:gd name="connsiteX17" fmla="*/ 514350 w 533400"/>
              <a:gd name="connsiteY17" fmla="*/ 273050 h 504825"/>
              <a:gd name="connsiteX18" fmla="*/ 533400 w 533400"/>
              <a:gd name="connsiteY18" fmla="*/ 250825 h 504825"/>
              <a:gd name="connsiteX19" fmla="*/ 482600 w 533400"/>
              <a:gd name="connsiteY19" fmla="*/ 177800 h 504825"/>
              <a:gd name="connsiteX20" fmla="*/ 428625 w 533400"/>
              <a:gd name="connsiteY20" fmla="*/ 95250 h 504825"/>
              <a:gd name="connsiteX21" fmla="*/ 387350 w 533400"/>
              <a:gd name="connsiteY21" fmla="*/ 92075 h 504825"/>
              <a:gd name="connsiteX22" fmla="*/ 355600 w 533400"/>
              <a:gd name="connsiteY22" fmla="*/ 130175 h 504825"/>
              <a:gd name="connsiteX23" fmla="*/ 339725 w 533400"/>
              <a:gd name="connsiteY23" fmla="*/ 92075 h 504825"/>
              <a:gd name="connsiteX24" fmla="*/ 276225 w 533400"/>
              <a:gd name="connsiteY24" fmla="*/ 44450 h 504825"/>
              <a:gd name="connsiteX25" fmla="*/ 219075 w 533400"/>
              <a:gd name="connsiteY25" fmla="*/ 15875 h 504825"/>
              <a:gd name="connsiteX26" fmla="*/ 174625 w 533400"/>
              <a:gd name="connsiteY2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504825">
                <a:moveTo>
                  <a:pt x="174625" y="0"/>
                </a:moveTo>
                <a:lnTo>
                  <a:pt x="114300" y="47625"/>
                </a:lnTo>
                <a:lnTo>
                  <a:pt x="50800" y="127000"/>
                </a:lnTo>
                <a:lnTo>
                  <a:pt x="19050" y="184150"/>
                </a:lnTo>
                <a:lnTo>
                  <a:pt x="0" y="244475"/>
                </a:lnTo>
                <a:lnTo>
                  <a:pt x="79375" y="314325"/>
                </a:lnTo>
                <a:lnTo>
                  <a:pt x="127000" y="361950"/>
                </a:lnTo>
                <a:lnTo>
                  <a:pt x="196850" y="422275"/>
                </a:lnTo>
                <a:lnTo>
                  <a:pt x="215900" y="444500"/>
                </a:lnTo>
                <a:lnTo>
                  <a:pt x="238125" y="476250"/>
                </a:lnTo>
                <a:cubicBezTo>
                  <a:pt x="262276" y="493501"/>
                  <a:pt x="252207" y="488054"/>
                  <a:pt x="266700" y="495300"/>
                </a:cubicBezTo>
                <a:lnTo>
                  <a:pt x="333375" y="504825"/>
                </a:lnTo>
                <a:lnTo>
                  <a:pt x="403225" y="501650"/>
                </a:lnTo>
                <a:lnTo>
                  <a:pt x="428625" y="460375"/>
                </a:lnTo>
                <a:lnTo>
                  <a:pt x="415925" y="365125"/>
                </a:lnTo>
                <a:lnTo>
                  <a:pt x="412750" y="314325"/>
                </a:lnTo>
                <a:lnTo>
                  <a:pt x="450850" y="298450"/>
                </a:lnTo>
                <a:lnTo>
                  <a:pt x="514350" y="273050"/>
                </a:lnTo>
                <a:lnTo>
                  <a:pt x="533400" y="250825"/>
                </a:lnTo>
                <a:lnTo>
                  <a:pt x="482600" y="177800"/>
                </a:lnTo>
                <a:lnTo>
                  <a:pt x="428625" y="95250"/>
                </a:lnTo>
                <a:lnTo>
                  <a:pt x="387350" y="92075"/>
                </a:lnTo>
                <a:lnTo>
                  <a:pt x="355600" y="130175"/>
                </a:lnTo>
                <a:lnTo>
                  <a:pt x="339725" y="92075"/>
                </a:lnTo>
                <a:lnTo>
                  <a:pt x="276225" y="44450"/>
                </a:lnTo>
                <a:lnTo>
                  <a:pt x="219075" y="15875"/>
                </a:lnTo>
                <a:lnTo>
                  <a:pt x="174625" y="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66977-1933-4CEE-A90A-DB761398081F}"/>
              </a:ext>
            </a:extLst>
          </p:cNvPr>
          <p:cNvSpPr txBox="1"/>
          <p:nvPr/>
        </p:nvSpPr>
        <p:spPr>
          <a:xfrm>
            <a:off x="0" y="4584859"/>
            <a:ext cx="7452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12121"/>
                </a:solidFill>
                <a:effectLst/>
                <a:latin typeface="+mn-lt"/>
              </a:rPr>
              <a:t>Brain: normal variations and benign findings in fluorodeoxyglucose-PET/computed tomography imaging. (PET Clin. 2014)</a:t>
            </a:r>
          </a:p>
          <a:p>
            <a:r>
              <a:rPr lang="en-US" altLang="zh-TW" sz="1000" dirty="0">
                <a:solidFill>
                  <a:srgbClr val="111111"/>
                </a:solidFill>
                <a:effectLst/>
                <a:latin typeface="+mn-lt"/>
              </a:rPr>
              <a:t>Voxel-based mapping of brain gray matter volume and glucose metabolism profiles in normal aging. (Neurobiology of Aging. 2007)</a:t>
            </a:r>
            <a:endParaRPr lang="en-US" altLang="zh-TW" sz="1000" dirty="0">
              <a:solidFill>
                <a:srgbClr val="212121"/>
              </a:solidFill>
              <a:effectLst/>
              <a:latin typeface="+mn-lt"/>
            </a:endParaRPr>
          </a:p>
          <a:p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Brain PET in the diagnosis of Alzheimer's disease. (Clin </a:t>
            </a:r>
            <a:r>
              <a:rPr lang="en-US" altLang="zh-TW" sz="1000" dirty="0" err="1">
                <a:solidFill>
                  <a:srgbClr val="303030"/>
                </a:solidFill>
                <a:effectLst/>
                <a:latin typeface="+mn-lt"/>
              </a:rPr>
              <a:t>Nucl</a:t>
            </a:r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 Med. 2014)</a:t>
            </a:r>
          </a:p>
        </p:txBody>
      </p:sp>
    </p:spTree>
    <p:extLst>
      <p:ext uri="{BB962C8B-B14F-4D97-AF65-F5344CB8AC3E}">
        <p14:creationId xmlns:p14="http://schemas.microsoft.com/office/powerpoint/2010/main" val="108757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C699A8-0A5A-43AB-AC16-46CA50F9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14" y="1110120"/>
            <a:ext cx="7111111" cy="3657143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07CC5E5-66C2-4313-BCC2-81E98839BA94}"/>
              </a:ext>
            </a:extLst>
          </p:cNvPr>
          <p:cNvSpPr/>
          <p:nvPr/>
        </p:nvSpPr>
        <p:spPr>
          <a:xfrm>
            <a:off x="7454506" y="3438015"/>
            <a:ext cx="170985" cy="197284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ABE764D-0B80-4294-BE93-E2CFBD49E516}"/>
              </a:ext>
            </a:extLst>
          </p:cNvPr>
          <p:cNvSpPr/>
          <p:nvPr/>
        </p:nvSpPr>
        <p:spPr>
          <a:xfrm>
            <a:off x="6724184" y="3131949"/>
            <a:ext cx="170985" cy="197284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A8C25-CEF7-4CE1-8F81-54E1AFF5823D}"/>
              </a:ext>
            </a:extLst>
          </p:cNvPr>
          <p:cNvSpPr/>
          <p:nvPr/>
        </p:nvSpPr>
        <p:spPr>
          <a:xfrm>
            <a:off x="1887794" y="1769806"/>
            <a:ext cx="1337187" cy="501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28DBC-623E-4208-8D31-F8F6F28A0A63}"/>
              </a:ext>
            </a:extLst>
          </p:cNvPr>
          <p:cNvSpPr/>
          <p:nvPr/>
        </p:nvSpPr>
        <p:spPr>
          <a:xfrm>
            <a:off x="6724184" y="2321027"/>
            <a:ext cx="1092462" cy="594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D83A87-0006-4988-89B5-83C5F5255B6D}"/>
              </a:ext>
            </a:extLst>
          </p:cNvPr>
          <p:cNvSpPr/>
          <p:nvPr/>
        </p:nvSpPr>
        <p:spPr>
          <a:xfrm>
            <a:off x="4283859" y="1519083"/>
            <a:ext cx="1615962" cy="1396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1887794" y="4831533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363577" y="4831533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4839360" y="4831533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315143" y="4831533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785627" y="4831533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320875" y="4831533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2175794" y="4975533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3651577" y="4975533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5127360" y="4975533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16" idx="6"/>
            <a:endCxn id="15" idx="2"/>
          </p:cNvCxnSpPr>
          <p:nvPr/>
        </p:nvCxnSpPr>
        <p:spPr>
          <a:xfrm>
            <a:off x="6608875" y="4975533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418432" y="4667756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432" y="4667756"/>
                <a:ext cx="651460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3898682" y="4667756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682" y="4667756"/>
                <a:ext cx="655629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414279" y="4667755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279" y="4667755"/>
                <a:ext cx="655629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6867804" y="4667755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04" y="4667755"/>
                <a:ext cx="647934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10156" y="89827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下面的函數在幹嘛</a:t>
            </a:r>
          </a:p>
        </p:txBody>
      </p:sp>
    </p:spTree>
    <p:extLst>
      <p:ext uri="{BB962C8B-B14F-4D97-AF65-F5344CB8AC3E}">
        <p14:creationId xmlns:p14="http://schemas.microsoft.com/office/powerpoint/2010/main" val="81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15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9BBFE-BAC2-4686-9E21-18893460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Limitation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ff</a:t>
            </a:r>
            <a:endParaRPr lang="zh-TW" altLang="en-US" dirty="0">
              <a:highlight>
                <a:srgbClr val="FFFFFF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DFEFB-631E-478E-9737-4E94467BA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DB9C3A-53C6-424D-B7A2-48C8C70BF6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Dataset – organs, diseases, modalities (e.g., different radioactive tracers), machines.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/>
              <a:t>Models </a:t>
            </a:r>
            <a:r>
              <a:rPr lang="en-US" altLang="zh-TW" sz="1600" dirty="0">
                <a:solidFill>
                  <a:schemeClr val="tx1"/>
                </a:solidFill>
              </a:rPr>
              <a:t>– various deep learning models.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Measurement of similarity – curse of dimensionality.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0327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9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1D6CC3-009E-4646-A7F2-C807F96597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B573B63-92D1-446C-97C7-E70A68A9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92" y="904071"/>
            <a:ext cx="6366416" cy="40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4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A66CB775-D13A-4C2B-A5C4-5386CE8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520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5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6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D9DED0D-F222-4188-9E83-2F1E6EF8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0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E0AFB92F-F3F4-4DC1-B872-E77EA38FD1E4}" vid="{3C7A1D5B-2F94-4E86-8BD7-286587108D5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PPT灰框範本_乾淨</Template>
  <TotalTime>3058</TotalTime>
  <Words>2136</Words>
  <Application>Microsoft Office PowerPoint</Application>
  <PresentationFormat>如螢幕大小 (16:9)</PresentationFormat>
  <Paragraphs>302</Paragraphs>
  <Slides>43</Slides>
  <Notes>8</Notes>
  <HiddenSlides>6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Google Sans</vt:lpstr>
      <vt:lpstr>Arial</vt:lpstr>
      <vt:lpstr>Arial</vt:lpstr>
      <vt:lpstr>Calibri</vt:lpstr>
      <vt:lpstr>Cambria Math</vt:lpstr>
      <vt:lpstr>Wingdings</vt:lpstr>
      <vt:lpstr>Office 佈景主題</vt:lpstr>
      <vt:lpstr>Demystifying T1-MRI to FDG18-PET Image Translation via Representational Similarity</vt:lpstr>
      <vt:lpstr>Take home message</vt:lpstr>
      <vt:lpstr> Preliminary  The basic imaging principles of T1-MRI and FDG-PET.</vt:lpstr>
      <vt:lpstr>PowerPoint 簡報</vt:lpstr>
      <vt:lpstr> Introduction  There is a growing research trend in using AI for cross-modality medical image translation.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Introduction  What if we can transfer T1-MRI images to FDG-PET images?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However, there are several major concerns when it comes to clinical applications.</vt:lpstr>
      <vt:lpstr> Introduction  Even more, deep learning models remain black-box for most AI scientists.</vt:lpstr>
      <vt:lpstr> Motivation  How do deep learning models translate T1-MRI images to FDG-PET images?</vt:lpstr>
      <vt:lpstr> Motivation  How do deep learning models translate T1-MRI images to FDG-PET images?</vt:lpstr>
      <vt:lpstr> Motivation   Statement of purpose</vt:lpstr>
      <vt:lpstr> Motivation   Statement of purpose</vt:lpstr>
      <vt:lpstr> Method d</vt:lpstr>
      <vt:lpstr> Method  Deep learning model is a couple of non-linear transformation functions.</vt:lpstr>
      <vt:lpstr> Method  Deep learning model is a couple of non-linear transformation functions.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Hypothesis  Deep learning models learn to segment brain regions.</vt:lpstr>
      <vt:lpstr> Results  Brain regions are identified in the decoding stage of translation.</vt:lpstr>
      <vt:lpstr>Take home message</vt:lpstr>
      <vt:lpstr> Limitation 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Ph.D. Program</dc:title>
  <dc:creator>柏成</dc:creator>
  <cp:lastModifiedBy>柏成</cp:lastModifiedBy>
  <cp:revision>66</cp:revision>
  <dcterms:created xsi:type="dcterms:W3CDTF">2021-10-20T15:50:20Z</dcterms:created>
  <dcterms:modified xsi:type="dcterms:W3CDTF">2022-02-16T14:46:34Z</dcterms:modified>
</cp:coreProperties>
</file>